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handoutMasterIdLst>
    <p:handoutMasterId r:id="rId38"/>
  </p:handoutMasterIdLst>
  <p:sldIdLst>
    <p:sldId id="256" r:id="rId2"/>
    <p:sldId id="257" r:id="rId3"/>
    <p:sldId id="259" r:id="rId4"/>
    <p:sldId id="312" r:id="rId5"/>
    <p:sldId id="284" r:id="rId6"/>
    <p:sldId id="304" r:id="rId7"/>
    <p:sldId id="305" r:id="rId8"/>
    <p:sldId id="306" r:id="rId9"/>
    <p:sldId id="307" r:id="rId10"/>
    <p:sldId id="282" r:id="rId11"/>
    <p:sldId id="258" r:id="rId12"/>
    <p:sldId id="308" r:id="rId13"/>
    <p:sldId id="268" r:id="rId14"/>
    <p:sldId id="269" r:id="rId15"/>
    <p:sldId id="272" r:id="rId16"/>
    <p:sldId id="281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309" r:id="rId25"/>
    <p:sldId id="270" r:id="rId26"/>
    <p:sldId id="271" r:id="rId27"/>
    <p:sldId id="303" r:id="rId28"/>
    <p:sldId id="310" r:id="rId29"/>
    <p:sldId id="289" r:id="rId30"/>
    <p:sldId id="301" r:id="rId31"/>
    <p:sldId id="302" r:id="rId32"/>
    <p:sldId id="299" r:id="rId33"/>
    <p:sldId id="300" r:id="rId34"/>
    <p:sldId id="311" r:id="rId35"/>
    <p:sldId id="295" r:id="rId36"/>
    <p:sldId id="296" r:id="rId37"/>
  </p:sldIdLst>
  <p:sldSz cx="12192000" cy="6858000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C34B9-13E9-42EB-B069-F78AE3525C93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F5DF6-7E05-450A-85C0-228110131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228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285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40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23723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19644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87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1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35660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4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8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3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351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J.Finch@ue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sro.sussex.ac.uk/237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2894" y="34036"/>
            <a:ext cx="8558783" cy="44622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4800" dirty="0" smtClean="0"/>
              <a:t>Having Courageous Conversations </a:t>
            </a:r>
            <a:r>
              <a:rPr lang="en-GB" sz="4800" dirty="0"/>
              <a:t>in </a:t>
            </a:r>
            <a:r>
              <a:rPr lang="en-GB" sz="4800" dirty="0" smtClean="0"/>
              <a:t>Placements: Feelings</a:t>
            </a:r>
            <a:r>
              <a:rPr lang="en-GB" sz="4800" dirty="0"/>
              <a:t>, Failings and </a:t>
            </a:r>
            <a:r>
              <a:rPr lang="en-GB" sz="4800" dirty="0" smtClean="0"/>
              <a:t>Frustrations</a:t>
            </a: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1829" y="4014217"/>
            <a:ext cx="9569848" cy="964182"/>
          </a:xfrm>
        </p:spPr>
        <p:txBody>
          <a:bodyPr>
            <a:noAutofit/>
          </a:bodyPr>
          <a:lstStyle/>
          <a:p>
            <a:r>
              <a:rPr lang="en-GB" sz="2400" dirty="0"/>
              <a:t>Dr Jo Finch</a:t>
            </a:r>
          </a:p>
          <a:p>
            <a:r>
              <a:rPr lang="en-GB" sz="2400" dirty="0"/>
              <a:t>Reader in Social Work &amp; Deputy Director Centre for social Work Research, University of east </a:t>
            </a:r>
            <a:r>
              <a:rPr lang="en-GB" sz="2400" dirty="0" err="1"/>
              <a:t>london</a:t>
            </a:r>
            <a:endParaRPr lang="en-GB" sz="2400" dirty="0"/>
          </a:p>
          <a:p>
            <a:r>
              <a:rPr lang="en-GB" dirty="0">
                <a:hlinkClick r:id="rId2"/>
              </a:rPr>
              <a:t>J.Finch@uel.ac.uk</a:t>
            </a:r>
            <a:r>
              <a:rPr lang="en-GB" dirty="0"/>
              <a:t>   @</a:t>
            </a:r>
            <a:r>
              <a:rPr lang="en-GB" dirty="0" err="1"/>
              <a:t>jojofinchers</a:t>
            </a:r>
            <a:r>
              <a:rPr lang="en-GB" dirty="0"/>
              <a:t>   @</a:t>
            </a:r>
            <a:r>
              <a:rPr lang="en-GB" dirty="0" smtClean="0"/>
              <a:t>CSWR_UEL</a:t>
            </a:r>
          </a:p>
          <a:p>
            <a:r>
              <a:rPr lang="en-GB" dirty="0" smtClean="0"/>
              <a:t>Kingston University 5thJune 2019</a:t>
            </a:r>
            <a:endParaRPr lang="en-GB" dirty="0"/>
          </a:p>
        </p:txBody>
      </p:sp>
      <p:sp>
        <p:nvSpPr>
          <p:cNvPr id="5" name="Explosion: 8 Points 4"/>
          <p:cNvSpPr/>
          <p:nvPr/>
        </p:nvSpPr>
        <p:spPr>
          <a:xfrm>
            <a:off x="0" y="139337"/>
            <a:ext cx="2467428" cy="2467429"/>
          </a:xfrm>
          <a:prstGeom prst="irregularSeal1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The 3 F’s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687" y="0"/>
            <a:ext cx="2187883" cy="31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 of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485" y="1277256"/>
            <a:ext cx="10842171" cy="5312229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tx1"/>
                </a:solidFill>
              </a:rPr>
              <a:t>Brief </a:t>
            </a:r>
            <a:r>
              <a:rPr lang="en-GB" sz="4400" dirty="0" smtClean="0">
                <a:solidFill>
                  <a:schemeClr val="tx1"/>
                </a:solidFill>
              </a:rPr>
              <a:t>Introductions</a:t>
            </a:r>
          </a:p>
          <a:p>
            <a:r>
              <a:rPr lang="en-GB" sz="4400" dirty="0" smtClean="0">
                <a:solidFill>
                  <a:schemeClr val="tx1"/>
                </a:solidFill>
              </a:rPr>
              <a:t>My research to date</a:t>
            </a:r>
            <a:endParaRPr lang="en-GB" sz="4400" dirty="0">
              <a:solidFill>
                <a:schemeClr val="tx1"/>
              </a:solidFill>
            </a:endParaRPr>
          </a:p>
          <a:p>
            <a:r>
              <a:rPr lang="en-GB" sz="4400" dirty="0" smtClean="0">
                <a:solidFill>
                  <a:schemeClr val="tx1"/>
                </a:solidFill>
              </a:rPr>
              <a:t>Failings</a:t>
            </a:r>
            <a:r>
              <a:rPr lang="en-GB" sz="4400" dirty="0">
                <a:solidFill>
                  <a:schemeClr val="tx1"/>
                </a:solidFill>
              </a:rPr>
              <a:t>, Feelings and lots of frustration</a:t>
            </a:r>
          </a:p>
          <a:p>
            <a:r>
              <a:rPr lang="en-GB" sz="4400" dirty="0" smtClean="0">
                <a:solidFill>
                  <a:schemeClr val="tx1"/>
                </a:solidFill>
              </a:rPr>
              <a:t>Courageous </a:t>
            </a:r>
            <a:r>
              <a:rPr lang="en-GB" sz="4400" dirty="0">
                <a:solidFill>
                  <a:schemeClr val="tx1"/>
                </a:solidFill>
              </a:rPr>
              <a:t>Conversations </a:t>
            </a:r>
            <a:endParaRPr lang="en-GB" sz="4400" dirty="0" smtClean="0">
              <a:solidFill>
                <a:schemeClr val="tx1"/>
              </a:solidFill>
            </a:endParaRPr>
          </a:p>
          <a:p>
            <a:r>
              <a:rPr lang="en-GB" sz="4400" dirty="0" smtClean="0">
                <a:solidFill>
                  <a:schemeClr val="tx1"/>
                </a:solidFill>
              </a:rPr>
              <a:t>The Process in Brief</a:t>
            </a:r>
            <a:endParaRPr lang="en-GB" sz="4400" dirty="0">
              <a:solidFill>
                <a:schemeClr val="tx1"/>
              </a:solidFill>
            </a:endParaRPr>
          </a:p>
          <a:p>
            <a:r>
              <a:rPr lang="en-GB" sz="4400" dirty="0">
                <a:solidFill>
                  <a:schemeClr val="tx1"/>
                </a:solidFill>
              </a:rPr>
              <a:t>Concluding </a:t>
            </a:r>
            <a:r>
              <a:rPr lang="en-GB" sz="4400" dirty="0" smtClean="0">
                <a:solidFill>
                  <a:schemeClr val="tx1"/>
                </a:solidFill>
              </a:rPr>
              <a:t>Comments </a:t>
            </a:r>
            <a:endParaRPr lang="en-GB" sz="4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36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1483096"/>
            <a:ext cx="4296229" cy="2072904"/>
          </a:xfrm>
        </p:spPr>
        <p:txBody>
          <a:bodyPr/>
          <a:lstStyle/>
          <a:p>
            <a:pPr algn="l"/>
            <a:r>
              <a:rPr lang="en-GB" sz="4000" dirty="0"/>
              <a:t>Social work educator for </a:t>
            </a:r>
            <a:r>
              <a:rPr lang="en-GB" sz="4000" dirty="0" smtClean="0"/>
              <a:t>17 </a:t>
            </a:r>
            <a:r>
              <a:rPr lang="en-GB" sz="4000" dirty="0"/>
              <a:t>years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1" y="5733144"/>
            <a:ext cx="8431618" cy="988332"/>
          </a:xfrm>
        </p:spPr>
        <p:txBody>
          <a:bodyPr>
            <a:noAutofit/>
          </a:bodyPr>
          <a:lstStyle/>
          <a:p>
            <a:r>
              <a:rPr lang="en-GB" sz="2400" dirty="0"/>
              <a:t>Former children and families social worker, practice educator and play therapist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81142" y="1059543"/>
            <a:ext cx="34108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Impact" panose="020B0806030902050204" pitchFamily="34" charset="0"/>
              </a:rPr>
              <a:t>Long standing research interest in  practice learning and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1679332"/>
            <a:ext cx="42889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Say hello to someone near you who you do not know and tell them what you like doing outside of work </a:t>
            </a:r>
            <a:endParaRPr lang="en-GB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3918857" y="159657"/>
            <a:ext cx="476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Brief Introductions</a:t>
            </a:r>
          </a:p>
        </p:txBody>
      </p:sp>
    </p:spTree>
    <p:extLst>
      <p:ext uri="{BB962C8B-B14F-4D97-AF65-F5344CB8AC3E}">
        <p14:creationId xmlns:p14="http://schemas.microsoft.com/office/powerpoint/2010/main" val="273555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1483096"/>
            <a:ext cx="4296229" cy="2072904"/>
          </a:xfrm>
        </p:spPr>
        <p:txBody>
          <a:bodyPr/>
          <a:lstStyle/>
          <a:p>
            <a:pPr algn="l"/>
            <a:r>
              <a:rPr lang="en-GB" sz="4000" dirty="0"/>
              <a:t>Social work educator for </a:t>
            </a:r>
            <a:r>
              <a:rPr lang="en-GB" sz="4000" dirty="0" smtClean="0"/>
              <a:t>17 </a:t>
            </a:r>
            <a:r>
              <a:rPr lang="en-GB" sz="4000" dirty="0"/>
              <a:t>years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1" y="5733144"/>
            <a:ext cx="8431618" cy="988332"/>
          </a:xfrm>
        </p:spPr>
        <p:txBody>
          <a:bodyPr>
            <a:noAutofit/>
          </a:bodyPr>
          <a:lstStyle/>
          <a:p>
            <a:r>
              <a:rPr lang="en-GB" sz="2400" dirty="0"/>
              <a:t>Former children and families social worker, practice educator and play therapist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81142" y="1059543"/>
            <a:ext cx="34108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Impact" panose="020B0806030902050204" pitchFamily="34" charset="0"/>
              </a:rPr>
              <a:t>Long standing research interest in  practice learning and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8514" y="2235200"/>
            <a:ext cx="43252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….I </a:t>
            </a:r>
            <a:r>
              <a:rPr lang="en-GB" sz="6000" dirty="0"/>
              <a:t>like baking cakes……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18857" y="159657"/>
            <a:ext cx="476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Brief Introductions</a:t>
            </a:r>
          </a:p>
        </p:txBody>
      </p:sp>
    </p:spTree>
    <p:extLst>
      <p:ext uri="{BB962C8B-B14F-4D97-AF65-F5344CB8AC3E}">
        <p14:creationId xmlns:p14="http://schemas.microsoft.com/office/powerpoint/2010/main" val="414090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1483096"/>
            <a:ext cx="4296229" cy="2072904"/>
          </a:xfrm>
        </p:spPr>
        <p:txBody>
          <a:bodyPr/>
          <a:lstStyle/>
          <a:p>
            <a:pPr algn="l"/>
            <a:r>
              <a:rPr lang="en-GB" sz="4000" dirty="0"/>
              <a:t>Social work educator for </a:t>
            </a:r>
            <a:r>
              <a:rPr lang="en-GB" sz="4000" dirty="0" smtClean="0"/>
              <a:t>17 </a:t>
            </a:r>
            <a:r>
              <a:rPr lang="en-GB" sz="4000" dirty="0"/>
              <a:t>years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1" y="5733144"/>
            <a:ext cx="8431618" cy="988332"/>
          </a:xfrm>
        </p:spPr>
        <p:txBody>
          <a:bodyPr>
            <a:noAutofit/>
          </a:bodyPr>
          <a:lstStyle/>
          <a:p>
            <a:r>
              <a:rPr lang="en-GB" sz="2400" dirty="0"/>
              <a:t>Former children and families social worker, practice educator and play therapist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81142" y="1059543"/>
            <a:ext cx="34108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Impact" panose="020B0806030902050204" pitchFamily="34" charset="0"/>
              </a:rPr>
              <a:t>Long standing research interest in  practice learning and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8514" y="2235200"/>
            <a:ext cx="43252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….I </a:t>
            </a:r>
            <a:r>
              <a:rPr lang="en-GB" sz="6000" dirty="0"/>
              <a:t>like baking cakes……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18857" y="159657"/>
            <a:ext cx="476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Brief Introductions</a:t>
            </a:r>
          </a:p>
        </p:txBody>
      </p:sp>
      <p:pic>
        <p:nvPicPr>
          <p:cNvPr id="8" name="Picture 7" descr="Chocolate xmas pud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952" y="-354"/>
            <a:ext cx="4905827" cy="3833628"/>
          </a:xfrm>
          <a:prstGeom prst="rect">
            <a:avLst/>
          </a:prstGeom>
        </p:spPr>
      </p:pic>
      <p:pic>
        <p:nvPicPr>
          <p:cNvPr id="9" name="Picture 8" descr="p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9379" y="0"/>
            <a:ext cx="5418060" cy="3840363"/>
          </a:xfrm>
          <a:prstGeom prst="rect">
            <a:avLst/>
          </a:prstGeom>
        </p:spPr>
      </p:pic>
      <p:pic>
        <p:nvPicPr>
          <p:cNvPr id="10" name="Picture 9" descr="cak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59" y="3541487"/>
            <a:ext cx="5152570" cy="3316513"/>
          </a:xfrm>
          <a:prstGeom prst="rect">
            <a:avLst/>
          </a:prstGeom>
        </p:spPr>
      </p:pic>
      <p:pic>
        <p:nvPicPr>
          <p:cNvPr id="11" name="Picture 10" descr="apple cak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01029" y="3833275"/>
            <a:ext cx="3599542" cy="3110809"/>
          </a:xfrm>
          <a:prstGeom prst="rect">
            <a:avLst/>
          </a:prstGeom>
        </p:spPr>
      </p:pic>
      <p:pic>
        <p:nvPicPr>
          <p:cNvPr id="12" name="Picture 11" descr="Gingerbread hous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36114" y="3541487"/>
            <a:ext cx="4455886" cy="340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08" y="167055"/>
            <a:ext cx="10524392" cy="6418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My research to date in practice learning</a:t>
            </a:r>
            <a:endParaRPr lang="en-GB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615463"/>
            <a:ext cx="12045462" cy="2004645"/>
            <a:chOff x="142050" y="-1"/>
            <a:chExt cx="7518400" cy="3105612"/>
          </a:xfrm>
        </p:grpSpPr>
        <p:sp>
          <p:nvSpPr>
            <p:cNvPr id="7" name="Rectangle 6"/>
            <p:cNvSpPr/>
            <p:nvPr/>
          </p:nvSpPr>
          <p:spPr>
            <a:xfrm>
              <a:off x="142050" y="-1"/>
              <a:ext cx="7518400" cy="310561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4101" y="-1"/>
              <a:ext cx="72342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/>
                <a:t>1) Qualitative study of practice educators experiences of working with failing students and why difficult to fail (DSW thesis) Finch, 2010; Finch and Taylor, 2013).</a:t>
              </a:r>
              <a:endParaRPr lang="en-GB" sz="3200" dirty="0"/>
            </a:p>
          </p:txBody>
        </p: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2620108"/>
            <a:ext cx="12045462" cy="169691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GB" sz="3200" b="1" dirty="0" smtClean="0"/>
              <a:t>  2</a:t>
            </a:r>
            <a:r>
              <a:rPr lang="en-GB" sz="3200" b="1" dirty="0"/>
              <a:t>) Qualitative study of tutors experiences of working with </a:t>
            </a:r>
            <a:r>
              <a:rPr lang="en-GB" sz="3200" b="1" dirty="0" smtClean="0"/>
              <a:t>   struggling </a:t>
            </a:r>
            <a:r>
              <a:rPr lang="en-GB" sz="3200" b="1" dirty="0"/>
              <a:t>or failing students in placement (Finch, 2014)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-1" y="4331213"/>
            <a:ext cx="12045463" cy="25267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3) </a:t>
            </a:r>
            <a:r>
              <a:rPr lang="en-GB" sz="3200" b="1" dirty="0">
                <a:solidFill>
                  <a:schemeClr val="tx1"/>
                </a:solidFill>
              </a:rPr>
              <a:t>Mixed method study of practice assessment panels (including an ethnographic exploration of PAPs, looking at decision making around failing students (Finch, 2013, 2015)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08" y="167055"/>
            <a:ext cx="10524392" cy="6418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My research to date in practice learning</a:t>
            </a:r>
            <a:endParaRPr lang="en-GB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615463"/>
            <a:ext cx="12045462" cy="2004645"/>
            <a:chOff x="142050" y="-1"/>
            <a:chExt cx="7518400" cy="3105612"/>
          </a:xfrm>
        </p:grpSpPr>
        <p:sp>
          <p:nvSpPr>
            <p:cNvPr id="7" name="Rectangle 6"/>
            <p:cNvSpPr/>
            <p:nvPr/>
          </p:nvSpPr>
          <p:spPr>
            <a:xfrm>
              <a:off x="142050" y="-1"/>
              <a:ext cx="7518400" cy="310561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4101" y="-1"/>
              <a:ext cx="72342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/>
                <a:t>1) Qualitative study of practice educators experiences of working with failing students and why difficult to fail (DSW thesis) Finch, 2010; Finch and Taylor, 2013).</a:t>
              </a:r>
              <a:endParaRPr lang="en-GB" sz="3200" dirty="0"/>
            </a:p>
          </p:txBody>
        </p: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2620108"/>
            <a:ext cx="12045462" cy="169691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GB" sz="3200" b="1" dirty="0" smtClean="0"/>
              <a:t>  2</a:t>
            </a:r>
            <a:r>
              <a:rPr lang="en-GB" sz="3200" b="1" dirty="0"/>
              <a:t>) Qualitative study of tutors experiences of working with </a:t>
            </a:r>
            <a:r>
              <a:rPr lang="en-GB" sz="3200" b="1" dirty="0" smtClean="0"/>
              <a:t>   struggling </a:t>
            </a:r>
            <a:r>
              <a:rPr lang="en-GB" sz="3200" b="1" dirty="0"/>
              <a:t>or failing students in placement (Finch, 2014)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-1" y="4331213"/>
            <a:ext cx="12045463" cy="25267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3) </a:t>
            </a:r>
            <a:r>
              <a:rPr lang="en-GB" sz="3200" b="1" dirty="0">
                <a:solidFill>
                  <a:schemeClr val="tx1"/>
                </a:solidFill>
              </a:rPr>
              <a:t>Mixed method study of practice assessment panels (including an ethnographic exploration of PAPs, looking at decision making around failing students (Finch, 2013, 2015)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Arrow: Down 10"/>
          <p:cNvSpPr/>
          <p:nvPr/>
        </p:nvSpPr>
        <p:spPr>
          <a:xfrm>
            <a:off x="1678310" y="2668087"/>
            <a:ext cx="792327" cy="164893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2"/>
          <p:cNvSpPr/>
          <p:nvPr/>
        </p:nvSpPr>
        <p:spPr>
          <a:xfrm>
            <a:off x="7517423" y="2605918"/>
            <a:ext cx="850432" cy="166312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-1" y="4317023"/>
            <a:ext cx="3918858" cy="2540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tx1"/>
                </a:solidFill>
              </a:rPr>
              <a:t>Comparative study – UK and Italian practice educators experiences (Finch and Poletti, 2013)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63307" y="4317023"/>
            <a:ext cx="6163407" cy="2540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tx1"/>
                </a:solidFill>
              </a:rPr>
              <a:t>Exploration of how far the concept of projective identification may help us to understand the difficulties in failing social work students in placement. (Finch, Schaub and Dalrymple, 2013; Finch and Schaub, 2015)</a:t>
            </a:r>
          </a:p>
          <a:p>
            <a:r>
              <a:rPr lang="en-GB" sz="2400" b="1" dirty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903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08" y="167055"/>
            <a:ext cx="10524392" cy="6418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My research to date in practice learning</a:t>
            </a:r>
            <a:endParaRPr lang="en-GB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615463"/>
            <a:ext cx="12045462" cy="2004645"/>
            <a:chOff x="142050" y="-1"/>
            <a:chExt cx="7518400" cy="3105612"/>
          </a:xfrm>
        </p:grpSpPr>
        <p:sp>
          <p:nvSpPr>
            <p:cNvPr id="7" name="Rectangle 6"/>
            <p:cNvSpPr/>
            <p:nvPr/>
          </p:nvSpPr>
          <p:spPr>
            <a:xfrm>
              <a:off x="142050" y="-1"/>
              <a:ext cx="7518400" cy="310561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4101" y="-1"/>
              <a:ext cx="72342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/>
                <a:t>1) Qualitative study of practice educators experiences of working with failing students and why difficult to fail (DSW thesis) Finch, 2010; Finch and Taylor, 2013).</a:t>
              </a:r>
              <a:endParaRPr lang="en-GB" sz="3200" dirty="0"/>
            </a:p>
          </p:txBody>
        </p: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2620108"/>
            <a:ext cx="12045462" cy="169691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GB" sz="3200" b="1" dirty="0" smtClean="0"/>
              <a:t>  2</a:t>
            </a:r>
            <a:r>
              <a:rPr lang="en-GB" sz="3200" b="1" dirty="0"/>
              <a:t>) Qualitative study of tutors experiences of working with </a:t>
            </a:r>
            <a:r>
              <a:rPr lang="en-GB" sz="3200" b="1" dirty="0" smtClean="0"/>
              <a:t>   struggling </a:t>
            </a:r>
            <a:r>
              <a:rPr lang="en-GB" sz="3200" b="1" dirty="0"/>
              <a:t>or failing students in placement (Finch, 2014)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-1" y="4331213"/>
            <a:ext cx="12045463" cy="25267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3) </a:t>
            </a:r>
            <a:r>
              <a:rPr lang="en-GB" sz="3200" b="1" dirty="0">
                <a:solidFill>
                  <a:schemeClr val="tx1"/>
                </a:solidFill>
              </a:rPr>
              <a:t>Mixed method study of practice assessment panels (including an ethnographic exploration of PAPs, looking at decision making around failing students (Finch, 2013, 2015)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Arrow: Down 10"/>
          <p:cNvSpPr/>
          <p:nvPr/>
        </p:nvSpPr>
        <p:spPr>
          <a:xfrm>
            <a:off x="1678310" y="2668087"/>
            <a:ext cx="792327" cy="164893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2"/>
          <p:cNvSpPr/>
          <p:nvPr/>
        </p:nvSpPr>
        <p:spPr>
          <a:xfrm>
            <a:off x="7517423" y="2605918"/>
            <a:ext cx="850432" cy="166312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-1" y="4317023"/>
            <a:ext cx="3918858" cy="2540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tx1"/>
                </a:solidFill>
              </a:rPr>
              <a:t>Comparative study – UK and Italian practice educators experiences (Finch and Poletti, 2013)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63307" y="4317023"/>
            <a:ext cx="6163407" cy="2540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tx1"/>
                </a:solidFill>
              </a:rPr>
              <a:t>Exploration of how far the concept of projective identification may help us to understand the difficulties in failing social work students in placement. (Finch, Schaub and Dalrymple, 2013; Finch and Schaub, 2015)</a:t>
            </a:r>
          </a:p>
          <a:p>
            <a:r>
              <a:rPr lang="en-GB" sz="2400" b="1" dirty="0"/>
              <a:t> </a:t>
            </a:r>
            <a:endParaRPr lang="en-US" sz="2400" b="1" dirty="0"/>
          </a:p>
        </p:txBody>
      </p:sp>
      <p:pic>
        <p:nvPicPr>
          <p:cNvPr id="15" name="Content Placeholder 8">
            <a:extLst>
              <a:ext uri="{FF2B5EF4-FFF2-40B4-BE49-F238E27FC236}">
                <a16:creationId xmlns="" xmlns:a16="http://schemas.microsoft.com/office/drawing/2014/main" id="{95BA7E8B-5482-4AAE-8C19-AD2329FDA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1019908"/>
            <a:ext cx="4088423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I am interested in exploring…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438" y="1063869"/>
            <a:ext cx="11007970" cy="5486399"/>
          </a:xfrm>
        </p:spPr>
        <p:txBody>
          <a:bodyPr>
            <a:normAutofit lnSpcReduction="10000"/>
          </a:bodyPr>
          <a:lstStyle/>
          <a:p>
            <a:r>
              <a:rPr lang="en-GB" sz="4000" b="1" dirty="0" smtClean="0"/>
              <a:t>Feelings</a:t>
            </a:r>
            <a:r>
              <a:rPr lang="en-GB" sz="4000" dirty="0" smtClean="0"/>
              <a:t> and emotions in practice</a:t>
            </a:r>
          </a:p>
          <a:p>
            <a:r>
              <a:rPr lang="en-GB" sz="4000" dirty="0" smtClean="0"/>
              <a:t>Having to give “difficult feedback” (</a:t>
            </a:r>
            <a:r>
              <a:rPr lang="en-GB" sz="4000" b="1" dirty="0" smtClean="0"/>
              <a:t>feelings </a:t>
            </a:r>
            <a:r>
              <a:rPr lang="en-GB" sz="4000" dirty="0" smtClean="0"/>
              <a:t>and </a:t>
            </a:r>
            <a:r>
              <a:rPr lang="en-GB" sz="4000" b="1" dirty="0" smtClean="0"/>
              <a:t>frustrations</a:t>
            </a:r>
            <a:r>
              <a:rPr lang="en-GB" sz="4000" dirty="0" smtClean="0"/>
              <a:t>) </a:t>
            </a:r>
          </a:p>
          <a:p>
            <a:r>
              <a:rPr lang="en-GB" sz="4000" dirty="0" smtClean="0"/>
              <a:t>The resonance between practice education -  working with struggling students and social work practice, </a:t>
            </a:r>
            <a:r>
              <a:rPr lang="en-GB" sz="4000" dirty="0" err="1" smtClean="0"/>
              <a:t>i.e</a:t>
            </a:r>
            <a:r>
              <a:rPr lang="en-GB" sz="4000" dirty="0" smtClean="0"/>
              <a:t> management, supervising staff, working with others  and working with service users (</a:t>
            </a:r>
            <a:r>
              <a:rPr lang="en-GB" sz="4000" b="1" dirty="0" smtClean="0"/>
              <a:t>feelings, failing </a:t>
            </a:r>
            <a:r>
              <a:rPr lang="en-GB" sz="4000" dirty="0" smtClean="0"/>
              <a:t>and</a:t>
            </a:r>
            <a:r>
              <a:rPr lang="en-GB" sz="4000" b="1" dirty="0" smtClean="0"/>
              <a:t> frustrations</a:t>
            </a:r>
            <a:r>
              <a:rPr lang="en-GB" sz="4000" dirty="0" smtClean="0"/>
              <a:t>)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8164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0"/>
            <a:ext cx="11296650" cy="1918059"/>
          </a:xfrm>
        </p:spPr>
        <p:txBody>
          <a:bodyPr/>
          <a:lstStyle/>
          <a:p>
            <a:r>
              <a:rPr lang="en-GB" dirty="0" err="1"/>
              <a:t>FEELings</a:t>
            </a:r>
            <a:r>
              <a:rPr lang="en-GB" dirty="0"/>
              <a:t> about failing: Reflective Exercise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350" y="1543050"/>
            <a:ext cx="1083945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b="1" i="1" dirty="0">
                <a:solidFill>
                  <a:schemeClr val="tx1"/>
                </a:solidFill>
              </a:rPr>
              <a:t>FAIL  FAILURE  FAILING  FAIL  FAILING  FAILURE</a:t>
            </a:r>
          </a:p>
          <a:p>
            <a:pPr marL="0" indent="0" algn="ctr">
              <a:buNone/>
            </a:pPr>
            <a:r>
              <a:rPr lang="en-GB" sz="2800" b="1" i="1" dirty="0">
                <a:solidFill>
                  <a:schemeClr val="tx1"/>
                </a:solidFill>
              </a:rPr>
              <a:t>On a piece of paper write down;</a:t>
            </a:r>
          </a:p>
          <a:p>
            <a:pPr marL="0" indent="0">
              <a:buNone/>
            </a:pPr>
            <a:r>
              <a:rPr lang="en-GB" sz="2800" b="1" dirty="0">
                <a:solidFill>
                  <a:schemeClr val="tx1"/>
                </a:solidFill>
              </a:rPr>
              <a:t>1) Something you have failed at in the past (for example,   </a:t>
            </a:r>
            <a:r>
              <a:rPr lang="en-GB" sz="2800" b="1" dirty="0" err="1">
                <a:solidFill>
                  <a:schemeClr val="tx1"/>
                </a:solidFill>
              </a:rPr>
              <a:t>O’level</a:t>
            </a:r>
            <a:r>
              <a:rPr lang="en-GB" sz="2800" b="1" dirty="0">
                <a:solidFill>
                  <a:schemeClr val="tx1"/>
                </a:solidFill>
              </a:rPr>
              <a:t> maths, driving test, relationship)</a:t>
            </a:r>
          </a:p>
          <a:p>
            <a:pPr marL="0" indent="0">
              <a:buNone/>
            </a:pPr>
            <a:r>
              <a:rPr lang="en-GB" sz="2800" b="1" dirty="0">
                <a:solidFill>
                  <a:schemeClr val="tx1"/>
                </a:solidFill>
              </a:rPr>
              <a:t>2) How did it make you feel at the time? (use any language you like, or drawings to fully convey the feelings) </a:t>
            </a:r>
          </a:p>
          <a:p>
            <a:pPr marL="0" indent="0">
              <a:buNone/>
            </a:pPr>
            <a:r>
              <a:rPr lang="en-GB" sz="2800" b="1" dirty="0">
                <a:solidFill>
                  <a:schemeClr val="tx1"/>
                </a:solidFill>
              </a:rPr>
              <a:t>3) How do you feel now when you think about it?</a:t>
            </a:r>
          </a:p>
          <a:p>
            <a:pPr marL="0" indent="0">
              <a:buNone/>
            </a:pPr>
            <a:r>
              <a:rPr lang="en-GB" sz="2800" b="1" dirty="0">
                <a:solidFill>
                  <a:schemeClr val="tx1"/>
                </a:solidFill>
              </a:rPr>
              <a:t>4) Pass paper to me (will come back to later – don’t put name on it!)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15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"/>
            <a:ext cx="10958911" cy="1153550"/>
          </a:xfrm>
        </p:spPr>
        <p:txBody>
          <a:bodyPr>
            <a:normAutofit fontScale="90000"/>
          </a:bodyPr>
          <a:lstStyle/>
          <a:p>
            <a:r>
              <a:rPr lang="en-GB" dirty="0"/>
              <a:t>The Frustrations: </a:t>
            </a:r>
            <a:r>
              <a:rPr lang="en-GB" sz="4000" dirty="0"/>
              <a:t>Why it is difficult to fail? (what the literature says)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1153551"/>
            <a:ext cx="11278225" cy="57044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PEs/mentors </a:t>
            </a:r>
            <a:r>
              <a:rPr lang="en-GB" sz="3600" b="1" dirty="0">
                <a:solidFill>
                  <a:schemeClr val="tx1"/>
                </a:solidFill>
              </a:rPr>
              <a:t>not using competency model  of assessment appropriately</a:t>
            </a:r>
            <a:endParaRPr lang="en-GB" sz="3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Procedures for dealing with placement issues, not being followed properly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PEs/mentors </a:t>
            </a:r>
            <a:r>
              <a:rPr lang="en-GB" sz="3600" b="1" dirty="0">
                <a:solidFill>
                  <a:schemeClr val="tx1"/>
                </a:solidFill>
              </a:rPr>
              <a:t>not adequately supported by agency and/or HEI</a:t>
            </a:r>
          </a:p>
          <a:p>
            <a:r>
              <a:rPr lang="en-GB" sz="3600" b="1" dirty="0">
                <a:solidFill>
                  <a:schemeClr val="tx1"/>
                </a:solidFill>
              </a:rPr>
              <a:t>Role strain or </a:t>
            </a:r>
            <a:r>
              <a:rPr lang="en-GB" sz="3600" b="1" dirty="0" smtClean="0">
                <a:solidFill>
                  <a:schemeClr val="tx1"/>
                </a:solidFill>
              </a:rPr>
              <a:t>confusion</a:t>
            </a:r>
          </a:p>
          <a:p>
            <a:r>
              <a:rPr lang="en-GB" sz="3600" b="1" dirty="0" smtClean="0">
                <a:solidFill>
                  <a:schemeClr val="tx1"/>
                </a:solidFill>
              </a:rPr>
              <a:t>Fear </a:t>
            </a:r>
            <a:r>
              <a:rPr lang="en-GB" sz="3600" b="1" dirty="0">
                <a:solidFill>
                  <a:schemeClr val="tx1"/>
                </a:solidFill>
              </a:rPr>
              <a:t>of litigation</a:t>
            </a:r>
            <a:endParaRPr lang="en-GB" sz="3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Rule of Optimism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Hope that things “sort themselves out” without intervention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Challenging emotional experience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89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"/>
            <a:ext cx="10958911" cy="1153550"/>
          </a:xfrm>
        </p:spPr>
        <p:txBody>
          <a:bodyPr>
            <a:normAutofit fontScale="90000"/>
          </a:bodyPr>
          <a:lstStyle/>
          <a:p>
            <a:r>
              <a:rPr lang="en-GB" dirty="0"/>
              <a:t>The Frustrations: </a:t>
            </a:r>
            <a:r>
              <a:rPr lang="en-GB" sz="4000" dirty="0"/>
              <a:t>Why it is difficult to fail? (what the literature says)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1153551"/>
            <a:ext cx="11278225" cy="57044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PEs/mentors </a:t>
            </a:r>
            <a:r>
              <a:rPr lang="en-GB" sz="3600" b="1" dirty="0">
                <a:solidFill>
                  <a:schemeClr val="tx1"/>
                </a:solidFill>
              </a:rPr>
              <a:t>not using competency model  of assessment appropriately</a:t>
            </a:r>
            <a:endParaRPr lang="en-GB" sz="3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Procedures for dealing with placement issues, not being followed properly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PEs/mentors </a:t>
            </a:r>
            <a:r>
              <a:rPr lang="en-GB" sz="3600" b="1" dirty="0">
                <a:solidFill>
                  <a:schemeClr val="tx1"/>
                </a:solidFill>
              </a:rPr>
              <a:t>not adequately supported by agency and/or HEI</a:t>
            </a:r>
          </a:p>
          <a:p>
            <a:r>
              <a:rPr lang="en-GB" sz="3600" b="1" dirty="0">
                <a:solidFill>
                  <a:schemeClr val="tx1"/>
                </a:solidFill>
              </a:rPr>
              <a:t>Role strain or </a:t>
            </a:r>
            <a:r>
              <a:rPr lang="en-GB" sz="3600" b="1" dirty="0" smtClean="0">
                <a:solidFill>
                  <a:schemeClr val="tx1"/>
                </a:solidFill>
              </a:rPr>
              <a:t>confusion</a:t>
            </a:r>
          </a:p>
          <a:p>
            <a:r>
              <a:rPr lang="en-GB" sz="3600" b="1" dirty="0" smtClean="0">
                <a:solidFill>
                  <a:schemeClr val="tx1"/>
                </a:solidFill>
              </a:rPr>
              <a:t>Fear </a:t>
            </a:r>
            <a:r>
              <a:rPr lang="en-GB" sz="3600" b="1" dirty="0">
                <a:solidFill>
                  <a:schemeClr val="tx1"/>
                </a:solidFill>
              </a:rPr>
              <a:t>of litigation</a:t>
            </a:r>
            <a:endParaRPr lang="en-GB" sz="3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Rule of Optimism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Hope that things “sort themselves out” without intervention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chemeClr val="tx1"/>
                </a:solidFill>
              </a:rPr>
              <a:t>Challenging emotional experience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37693" y="576776"/>
            <a:ext cx="6910754" cy="5750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u="sng" dirty="0" smtClean="0">
                <a:solidFill>
                  <a:schemeClr val="tx1"/>
                </a:solidFill>
              </a:rPr>
              <a:t>Reflective Questions</a:t>
            </a:r>
          </a:p>
          <a:p>
            <a:pPr algn="ctr"/>
            <a:r>
              <a:rPr lang="en-GB" sz="2800" b="1" dirty="0" smtClean="0">
                <a:solidFill>
                  <a:schemeClr val="tx1"/>
                </a:solidFill>
              </a:rPr>
              <a:t>Discuss with the person next to you </a:t>
            </a:r>
          </a:p>
          <a:p>
            <a:pPr algn="ctr"/>
            <a:endParaRPr lang="en-GB" sz="2800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Do these resonate with you as a practice educator?</a:t>
            </a: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Do they resonate with you as a social worker and/or a manager?</a:t>
            </a: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Think about a particular incident these reasons for not addressing “issues” may have been applicable</a:t>
            </a:r>
            <a:endParaRPr lang="en-GB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1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Bogo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7359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Bogo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0288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Bogo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48342" y="273970"/>
            <a:ext cx="8448842" cy="2733386"/>
            <a:chOff x="371630" y="194455"/>
            <a:chExt cx="8448842" cy="2484512"/>
          </a:xfrm>
        </p:grpSpPr>
        <p:sp>
          <p:nvSpPr>
            <p:cNvPr id="43" name="AutoShape 21"/>
            <p:cNvSpPr>
              <a:spLocks noChangeArrowheads="1"/>
            </p:cNvSpPr>
            <p:nvPr/>
          </p:nvSpPr>
          <p:spPr bwMode="auto">
            <a:xfrm>
              <a:off x="371630" y="194455"/>
              <a:ext cx="8448842" cy="2484512"/>
            </a:xfrm>
            <a:prstGeom prst="wedgeRoundRectCallout">
              <a:avLst>
                <a:gd name="adj1" fmla="val -64603"/>
                <a:gd name="adj2" fmla="val -7810"/>
                <a:gd name="adj3" fmla="val 16667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dirty="0"/>
            </a:p>
          </p:txBody>
        </p:sp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467544" y="346855"/>
              <a:ext cx="8208912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b="1" i="1" dirty="0">
                  <a:latin typeface="Arial" charset="0"/>
                </a:rPr>
                <a:t> “…and then the guilt really set in….the sacrifices she’s made…this is her livelihood, her career and its all my fault…I felt like I am a rotten shit.” (Dais</a:t>
              </a:r>
              <a:r>
                <a:rPr lang="en-GB" sz="2800" b="1" i="1" dirty="0">
                  <a:latin typeface="Arial" charset="0"/>
                </a:rPr>
                <a:t>y</a:t>
              </a:r>
            </a:p>
          </p:txBody>
        </p:sp>
      </p:grpSp>
      <p:sp>
        <p:nvSpPr>
          <p:cNvPr id="45" name="AutoShape 24"/>
          <p:cNvSpPr>
            <a:spLocks noChangeArrowheads="1"/>
          </p:cNvSpPr>
          <p:nvPr/>
        </p:nvSpPr>
        <p:spPr bwMode="auto">
          <a:xfrm>
            <a:off x="4512917" y="3190021"/>
            <a:ext cx="7333340" cy="2285992"/>
          </a:xfrm>
          <a:prstGeom prst="wedgeRoundRectCallout">
            <a:avLst>
              <a:gd name="adj1" fmla="val -91466"/>
              <a:gd name="adj2" fmla="val -73679"/>
              <a:gd name="adj3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3200" b="1" i="1" dirty="0">
                <a:latin typeface="Arial" charset="0"/>
              </a:rPr>
              <a:t>“it was the first fail, I felt terribly guilty, I felt really…I had sleepless nights, felt quite sick, I felt incredibly guilty….”</a:t>
            </a:r>
            <a:r>
              <a:rPr lang="en-GB" sz="3200" dirty="0"/>
              <a:t>  </a:t>
            </a:r>
            <a:r>
              <a:rPr lang="en-GB" sz="3200" b="1" i="1" dirty="0">
                <a:latin typeface="Arial" charset="0"/>
              </a:rPr>
              <a:t>(Claire)</a:t>
            </a:r>
          </a:p>
        </p:txBody>
      </p:sp>
    </p:spTree>
    <p:extLst>
      <p:ext uri="{BB962C8B-B14F-4D97-AF65-F5344CB8AC3E}">
        <p14:creationId xmlns:p14="http://schemas.microsoft.com/office/powerpoint/2010/main" val="106897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Bogo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48342" y="273970"/>
            <a:ext cx="8448842" cy="2733386"/>
            <a:chOff x="371630" y="194455"/>
            <a:chExt cx="8448842" cy="2484512"/>
          </a:xfrm>
        </p:grpSpPr>
        <p:sp>
          <p:nvSpPr>
            <p:cNvPr id="43" name="AutoShape 21"/>
            <p:cNvSpPr>
              <a:spLocks noChangeArrowheads="1"/>
            </p:cNvSpPr>
            <p:nvPr/>
          </p:nvSpPr>
          <p:spPr bwMode="auto">
            <a:xfrm>
              <a:off x="371630" y="194455"/>
              <a:ext cx="8448842" cy="2484512"/>
            </a:xfrm>
            <a:prstGeom prst="wedgeRoundRectCallout">
              <a:avLst>
                <a:gd name="adj1" fmla="val -64603"/>
                <a:gd name="adj2" fmla="val -7810"/>
                <a:gd name="adj3" fmla="val 16667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dirty="0"/>
            </a:p>
          </p:txBody>
        </p:sp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467544" y="346855"/>
              <a:ext cx="8208912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b="1" i="1" dirty="0">
                  <a:latin typeface="Arial" charset="0"/>
                </a:rPr>
                <a:t> “…and then the guilt really set in….the sacrifices she’s made…this is her livelihood, her career and its all my fault…I felt like I am a rotten shit.” (Dais</a:t>
              </a:r>
              <a:r>
                <a:rPr lang="en-GB" sz="2800" b="1" i="1" dirty="0">
                  <a:latin typeface="Arial" charset="0"/>
                </a:rPr>
                <a:t>y</a:t>
              </a:r>
            </a:p>
          </p:txBody>
        </p:sp>
      </p:grpSp>
      <p:sp>
        <p:nvSpPr>
          <p:cNvPr id="45" name="AutoShape 24"/>
          <p:cNvSpPr>
            <a:spLocks noChangeArrowheads="1"/>
          </p:cNvSpPr>
          <p:nvPr/>
        </p:nvSpPr>
        <p:spPr bwMode="auto">
          <a:xfrm>
            <a:off x="4512917" y="3190021"/>
            <a:ext cx="7333340" cy="2285992"/>
          </a:xfrm>
          <a:prstGeom prst="wedgeRoundRectCallout">
            <a:avLst>
              <a:gd name="adj1" fmla="val -91466"/>
              <a:gd name="adj2" fmla="val -73679"/>
              <a:gd name="adj3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3200" b="1" i="1" dirty="0">
                <a:latin typeface="Arial" charset="0"/>
              </a:rPr>
              <a:t>“it was the first fail, I felt terribly guilty, I felt really…I had sleepless nights, felt quite sick, I felt incredibly guilty….”</a:t>
            </a:r>
            <a:r>
              <a:rPr lang="en-GB" sz="3200" dirty="0"/>
              <a:t>  </a:t>
            </a:r>
            <a:r>
              <a:rPr lang="en-GB" sz="3200" b="1" i="1" dirty="0">
                <a:latin typeface="Arial" charset="0"/>
              </a:rPr>
              <a:t>(Claire)</a:t>
            </a:r>
          </a:p>
        </p:txBody>
      </p:sp>
      <p:sp>
        <p:nvSpPr>
          <p:cNvPr id="8" name="Speech Bubble: Rectangle with Corners Rounded 7"/>
          <p:cNvSpPr/>
          <p:nvPr/>
        </p:nvSpPr>
        <p:spPr>
          <a:xfrm>
            <a:off x="3307492" y="595086"/>
            <a:ext cx="8645675" cy="4572000"/>
          </a:xfrm>
          <a:prstGeom prst="wedgeRoundRectCallout">
            <a:avLst>
              <a:gd name="adj1" fmla="val -74437"/>
              <a:gd name="adj2" fmla="val -26894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dirty="0">
                <a:solidFill>
                  <a:schemeClr val="tx1"/>
                </a:solidFill>
              </a:rPr>
              <a:t>Because at that time I made the decision, the guilt, it was unbearable . . . but at the end of the day, it’s her livelihood, it could have been the end of her career, oh my god, what about her children? (Daisy) </a:t>
            </a:r>
          </a:p>
        </p:txBody>
      </p:sp>
    </p:spTree>
    <p:extLst>
      <p:ext uri="{BB962C8B-B14F-4D97-AF65-F5344CB8AC3E}">
        <p14:creationId xmlns:p14="http://schemas.microsoft.com/office/powerpoint/2010/main" val="142201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Bogo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4923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</a:t>
            </a:r>
            <a:r>
              <a:rPr lang="en-GB" sz="2800" b="1" dirty="0">
                <a:solidFill>
                  <a:schemeClr val="tx1"/>
                </a:solidFill>
              </a:rPr>
              <a:t>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sp>
        <p:nvSpPr>
          <p:cNvPr id="42" name="AutoShape 27"/>
          <p:cNvSpPr>
            <a:spLocks noChangeArrowheads="1"/>
          </p:cNvSpPr>
          <p:nvPr/>
        </p:nvSpPr>
        <p:spPr bwMode="auto">
          <a:xfrm>
            <a:off x="0" y="1510035"/>
            <a:ext cx="3352800" cy="3823965"/>
          </a:xfrm>
          <a:prstGeom prst="wedgeRoundRectCallout">
            <a:avLst>
              <a:gd name="adj1" fmla="val 29165"/>
              <a:gd name="adj2" fmla="val -6994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3200" b="1" i="1" dirty="0">
                <a:latin typeface="Arial" charset="0"/>
              </a:rPr>
              <a:t>“I was just very angry at times….I was angry with the student.” (Jenny)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6591300" y="419100"/>
            <a:ext cx="5562600" cy="2682875"/>
            <a:chOff x="3581400" y="1524000"/>
            <a:chExt cx="5562600" cy="2682875"/>
          </a:xfrm>
        </p:grpSpPr>
        <p:sp>
          <p:nvSpPr>
            <p:cNvPr id="44" name="AutoShape 22"/>
            <p:cNvSpPr>
              <a:spLocks noChangeArrowheads="1"/>
            </p:cNvSpPr>
            <p:nvPr/>
          </p:nvSpPr>
          <p:spPr bwMode="auto">
            <a:xfrm>
              <a:off x="3581400" y="1524000"/>
              <a:ext cx="5562600" cy="1981200"/>
            </a:xfrm>
            <a:prstGeom prst="wedgeRoundRectCallout">
              <a:avLst>
                <a:gd name="adj1" fmla="val -75398"/>
                <a:gd name="adj2" fmla="val -63463"/>
                <a:gd name="adj3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dirty="0"/>
            </a:p>
          </p:txBody>
        </p:sp>
        <p:sp>
          <p:nvSpPr>
            <p:cNvPr id="45" name="Text Box 23"/>
            <p:cNvSpPr txBox="1">
              <a:spLocks noChangeArrowheads="1"/>
            </p:cNvSpPr>
            <p:nvPr/>
          </p:nvSpPr>
          <p:spPr bwMode="auto">
            <a:xfrm>
              <a:off x="4038600" y="1676400"/>
              <a:ext cx="5105400" cy="253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b="1" i="1" dirty="0">
                  <a:latin typeface="Arial" charset="0"/>
                </a:rPr>
                <a:t>“I was really pissed off with him….I felt angry”.        </a:t>
              </a:r>
            </a:p>
            <a:p>
              <a:pPr>
                <a:spcBef>
                  <a:spcPct val="50000"/>
                </a:spcBef>
              </a:pPr>
              <a:r>
                <a:rPr lang="en-GB" sz="3200" b="1" i="1" dirty="0">
                  <a:latin typeface="Arial" charset="0"/>
                </a:rPr>
                <a:t>             (Claire)</a:t>
              </a:r>
            </a:p>
            <a:p>
              <a:pPr>
                <a:spcBef>
                  <a:spcPct val="50000"/>
                </a:spcBef>
              </a:pPr>
              <a:endParaRPr lang="en-GB" sz="32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829050" y="2552700"/>
            <a:ext cx="7905750" cy="4912586"/>
            <a:chOff x="1981200" y="3962400"/>
            <a:chExt cx="7905750" cy="3802861"/>
          </a:xfrm>
        </p:grpSpPr>
        <p:sp>
          <p:nvSpPr>
            <p:cNvPr id="47" name="AutoShape 25"/>
            <p:cNvSpPr>
              <a:spLocks noChangeArrowheads="1"/>
            </p:cNvSpPr>
            <p:nvPr/>
          </p:nvSpPr>
          <p:spPr bwMode="auto">
            <a:xfrm>
              <a:off x="1981200" y="3962400"/>
              <a:ext cx="7905750" cy="2514600"/>
            </a:xfrm>
            <a:prstGeom prst="wedgeRoundRectCallout">
              <a:avLst>
                <a:gd name="adj1" fmla="val -31398"/>
                <a:gd name="adj2" fmla="val -80463"/>
                <a:gd name="adj3" fmla="val 16667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2222199" y="4071942"/>
              <a:ext cx="7436151" cy="3693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600" b="1" i="1" dirty="0">
                  <a:latin typeface="Arial" charset="0"/>
                </a:rPr>
                <a:t>“…and I did actually think the next time you shout at me, I might actually shout back at you because who the fuck do you think you are…” (Daisy)</a:t>
              </a:r>
            </a:p>
            <a:p>
              <a:pPr>
                <a:spcBef>
                  <a:spcPct val="50000"/>
                </a:spcBef>
              </a:pPr>
              <a:endParaRPr lang="en-GB" dirty="0"/>
            </a:p>
            <a:p>
              <a:pPr>
                <a:spcBef>
                  <a:spcPct val="50000"/>
                </a:spcBef>
              </a:pP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6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857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38232" y="2871912"/>
            <a:ext cx="7332594" cy="2596356"/>
            <a:chOff x="467543" y="3356992"/>
            <a:chExt cx="7332594" cy="2596356"/>
          </a:xfrm>
        </p:grpSpPr>
        <p:sp>
          <p:nvSpPr>
            <p:cNvPr id="43" name="Rounded Rectangular Callout 18"/>
            <p:cNvSpPr/>
            <p:nvPr/>
          </p:nvSpPr>
          <p:spPr>
            <a:xfrm>
              <a:off x="467543" y="3356992"/>
              <a:ext cx="7332594" cy="2592288"/>
            </a:xfrm>
            <a:prstGeom prst="wedgeRoundRectCallout">
              <a:avLst>
                <a:gd name="adj1" fmla="val 81417"/>
                <a:gd name="adj2" fmla="val 321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3567" y="3645024"/>
              <a:ext cx="706119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600" dirty="0">
                  <a:latin typeface="Arial" charset="0"/>
                </a:rPr>
                <a:t>“..I think the team just felt helpless in a way.  They felt…they couldn’t see what they could do to turn it around.” (Tim)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95535" y="332656"/>
            <a:ext cx="11215894" cy="2344778"/>
            <a:chOff x="395536" y="332656"/>
            <a:chExt cx="7704856" cy="2664296"/>
          </a:xfrm>
        </p:grpSpPr>
        <p:sp>
          <p:nvSpPr>
            <p:cNvPr id="46" name="Rounded Rectangular Callout 16"/>
            <p:cNvSpPr/>
            <p:nvPr/>
          </p:nvSpPr>
          <p:spPr>
            <a:xfrm>
              <a:off x="395536" y="332656"/>
              <a:ext cx="7704856" cy="2664296"/>
            </a:xfrm>
            <a:prstGeom prst="wedgeRoundRectCallout">
              <a:avLst>
                <a:gd name="adj1" fmla="val 37474"/>
                <a:gd name="adj2" fmla="val 70197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83568" y="548680"/>
              <a:ext cx="72008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800" dirty="0">
                  <a:latin typeface="Arial" charset="0"/>
                </a:rPr>
                <a:t>“…I still feel that I must have done something wrong with that one because I couldn’t enable him or work with him to see why his way of thinking was inappropriate in social work, never mind in society”.  (Lily)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3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0712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</a:t>
            </a:r>
            <a:r>
              <a:rPr lang="en-GB" sz="2800" b="1" dirty="0">
                <a:solidFill>
                  <a:schemeClr val="tx1"/>
                </a:solidFill>
              </a:rPr>
              <a:t>ogo at al (2007) – failing students causes value conflicts for practice educators.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Gizara</a:t>
            </a:r>
            <a:r>
              <a:rPr lang="en-GB" sz="2800" b="1" dirty="0">
                <a:solidFill>
                  <a:schemeClr val="tx1"/>
                </a:solidFill>
              </a:rPr>
              <a:t> and Forest (2004) – </a:t>
            </a:r>
            <a:r>
              <a:rPr lang="en-GB" sz="2800" dirty="0">
                <a:solidFill>
                  <a:schemeClr val="tx1"/>
                </a:solidFill>
              </a:rPr>
              <a:t>“</a:t>
            </a:r>
            <a:r>
              <a:rPr lang="en-GB" sz="2800" b="1" dirty="0">
                <a:solidFill>
                  <a:schemeClr val="tx1"/>
                </a:solidFill>
              </a:rPr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>
                <a:solidFill>
                  <a:schemeClr val="tx1"/>
                </a:solidFill>
              </a:rPr>
              <a:t>Basnett</a:t>
            </a:r>
            <a:r>
              <a:rPr lang="en-GB" sz="2800" b="1" dirty="0">
                <a:solidFill>
                  <a:schemeClr val="tx1"/>
                </a:solidFill>
              </a:rPr>
              <a:t> and Sheffield (2010) – experience of failing student a negative one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Schaub and Dalrymple (2013) practice educators reported feeling stressed, isolated and did not feel supported.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794994" y="3146177"/>
            <a:ext cx="9436900" cy="2133600"/>
            <a:chOff x="3657599" y="1905000"/>
            <a:chExt cx="7886699" cy="2133600"/>
          </a:xfrm>
        </p:grpSpPr>
        <p:sp>
          <p:nvSpPr>
            <p:cNvPr id="43" name="AutoShape 25"/>
            <p:cNvSpPr>
              <a:spLocks noChangeArrowheads="1"/>
            </p:cNvSpPr>
            <p:nvPr/>
          </p:nvSpPr>
          <p:spPr bwMode="auto">
            <a:xfrm>
              <a:off x="3657599" y="1905000"/>
              <a:ext cx="7886699" cy="2133600"/>
            </a:xfrm>
            <a:prstGeom prst="wedgeRoundRectCallout">
              <a:avLst>
                <a:gd name="adj1" fmla="val 14127"/>
                <a:gd name="adj2" fmla="val -83590"/>
                <a:gd name="adj3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dirty="0"/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4038600" y="2057400"/>
              <a:ext cx="729967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4000" i="1" dirty="0">
                  <a:latin typeface="Arial" charset="0"/>
                </a:rPr>
                <a:t>“…out of my depth…I felt really out of my depth…I was completely out of my depth at that point” (Lily)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90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1809327" y="100356"/>
            <a:ext cx="9260957" cy="641740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u="sng" dirty="0" smtClean="0">
                <a:solidFill>
                  <a:schemeClr val="tx1"/>
                </a:solidFill>
              </a:rPr>
              <a:t>Reflective Questions</a:t>
            </a:r>
          </a:p>
          <a:p>
            <a:pPr algn="ctr"/>
            <a:r>
              <a:rPr lang="en-GB" sz="2800" b="1" dirty="0" smtClean="0">
                <a:solidFill>
                  <a:schemeClr val="tx1"/>
                </a:solidFill>
              </a:rPr>
              <a:t>Discuss with the person next to you </a:t>
            </a:r>
          </a:p>
          <a:p>
            <a:pPr algn="ctr"/>
            <a:endParaRPr lang="en-GB" sz="2800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Do these feelings identified resonate with you as a practice educator in your work with a </a:t>
            </a:r>
            <a:r>
              <a:rPr lang="en-GB" sz="2800" b="1" smtClean="0">
                <a:solidFill>
                  <a:schemeClr val="tx1"/>
                </a:solidFill>
              </a:rPr>
              <a:t>struggling </a:t>
            </a:r>
            <a:r>
              <a:rPr lang="en-GB" sz="2800" b="1" smtClean="0">
                <a:solidFill>
                  <a:schemeClr val="tx1"/>
                </a:solidFill>
              </a:rPr>
              <a:t>student?</a:t>
            </a:r>
            <a:endParaRPr lang="en-GB" sz="2800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endParaRPr lang="en-GB" sz="2800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Do these feeling identified resonate with you as a social worker and/or a manager?</a:t>
            </a:r>
          </a:p>
          <a:p>
            <a:pPr marL="342900" indent="-342900">
              <a:buAutoNum type="arabicParenR"/>
            </a:pPr>
            <a:endParaRPr lang="en-GB" sz="2800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r>
              <a:rPr lang="en-GB" sz="2800" b="1" dirty="0" smtClean="0">
                <a:solidFill>
                  <a:schemeClr val="tx1"/>
                </a:solidFill>
              </a:rPr>
              <a:t>Think about a particular incident when these feelings may have been raised</a:t>
            </a:r>
            <a:endParaRPr lang="en-GB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3240087" cy="3308350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39" name="Group 26"/>
          <p:cNvGrpSpPr>
            <a:grpSpLocks/>
          </p:cNvGrpSpPr>
          <p:nvPr/>
        </p:nvGrpSpPr>
        <p:grpSpPr bwMode="auto">
          <a:xfrm>
            <a:off x="4049194" y="1350699"/>
            <a:ext cx="4747730" cy="5853434"/>
            <a:chOff x="723970" y="4473116"/>
            <a:chExt cx="4748130" cy="4586514"/>
          </a:xfrm>
        </p:grpSpPr>
        <p:sp>
          <p:nvSpPr>
            <p:cNvPr id="40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42" name="5-Point Star 22"/>
          <p:cNvSpPr/>
          <p:nvPr/>
        </p:nvSpPr>
        <p:spPr>
          <a:xfrm>
            <a:off x="1443318" y="188685"/>
            <a:ext cx="9000564" cy="6781901"/>
          </a:xfrm>
          <a:prstGeom prst="star5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FAIL  FAILURE  FAILING  FAIL  FAILING  FAILURE</a:t>
            </a:r>
          </a:p>
        </p:txBody>
      </p:sp>
    </p:spTree>
    <p:extLst>
      <p:ext uri="{BB962C8B-B14F-4D97-AF65-F5344CB8AC3E}">
        <p14:creationId xmlns:p14="http://schemas.microsoft.com/office/powerpoint/2010/main" val="24543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6601055" cy="3610092"/>
            <a:chOff x="2951820" y="3537011"/>
            <a:chExt cx="6601612" cy="2828722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  <p:sp>
          <p:nvSpPr>
            <p:cNvPr id="35" name="6-Point Star 14"/>
            <p:cNvSpPr/>
            <p:nvPr/>
          </p:nvSpPr>
          <p:spPr>
            <a:xfrm>
              <a:off x="6313072" y="3773444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830793" y="45513"/>
            <a:ext cx="918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The Possible Impact on Decision Making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-96289" y="-86084"/>
            <a:ext cx="2117852" cy="1689478"/>
            <a:chOff x="838201" y="997686"/>
            <a:chExt cx="2653679" cy="4146143"/>
          </a:xfrm>
        </p:grpSpPr>
        <p:sp>
          <p:nvSpPr>
            <p:cNvPr id="40" name="6-Point Star 5"/>
            <p:cNvSpPr/>
            <p:nvPr/>
          </p:nvSpPr>
          <p:spPr>
            <a:xfrm>
              <a:off x="838201" y="997686"/>
              <a:ext cx="2414643" cy="4146143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" name="TextBox 15"/>
            <p:cNvSpPr txBox="1">
              <a:spLocks noChangeArrowheads="1"/>
            </p:cNvSpPr>
            <p:nvPr/>
          </p:nvSpPr>
          <p:spPr bwMode="auto">
            <a:xfrm>
              <a:off x="1143000" y="1952835"/>
              <a:ext cx="2348880" cy="188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</a:t>
              </a:r>
              <a:r>
                <a:rPr lang="en-GB" altLang="en-US" sz="2000" b="1" dirty="0"/>
                <a:t>GUILT</a:t>
              </a:r>
              <a:endParaRPr lang="en-US" altLang="en-US" sz="2000" b="1" dirty="0"/>
            </a:p>
          </p:txBody>
        </p:sp>
      </p:grpSp>
      <p:sp>
        <p:nvSpPr>
          <p:cNvPr id="43" name="6-Point Star 8"/>
          <p:cNvSpPr/>
          <p:nvPr/>
        </p:nvSpPr>
        <p:spPr bwMode="auto">
          <a:xfrm>
            <a:off x="-36403" y="1107582"/>
            <a:ext cx="1867196" cy="1674048"/>
          </a:xfrm>
          <a:prstGeom prst="star6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ANGER</a:t>
            </a:r>
          </a:p>
        </p:txBody>
      </p:sp>
      <p:grpSp>
        <p:nvGrpSpPr>
          <p:cNvPr id="45" name="Group 26"/>
          <p:cNvGrpSpPr>
            <a:grpSpLocks/>
          </p:cNvGrpSpPr>
          <p:nvPr/>
        </p:nvGrpSpPr>
        <p:grpSpPr bwMode="auto">
          <a:xfrm>
            <a:off x="-102352" y="2381547"/>
            <a:ext cx="1939208" cy="1504009"/>
            <a:chOff x="2951820" y="3537011"/>
            <a:chExt cx="3240360" cy="2592289"/>
          </a:xfrm>
        </p:grpSpPr>
        <p:sp>
          <p:nvSpPr>
            <p:cNvPr id="46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7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4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600" b="1" dirty="0"/>
                <a:t>ANXIETY</a:t>
              </a:r>
              <a:endParaRPr lang="en-US" altLang="en-US" sz="1600" b="1" dirty="0"/>
            </a:p>
          </p:txBody>
        </p:sp>
      </p:grpSp>
      <p:grpSp>
        <p:nvGrpSpPr>
          <p:cNvPr id="48" name="Group 31"/>
          <p:cNvGrpSpPr>
            <a:grpSpLocks/>
          </p:cNvGrpSpPr>
          <p:nvPr/>
        </p:nvGrpSpPr>
        <p:grpSpPr bwMode="auto">
          <a:xfrm>
            <a:off x="-296654" y="3598539"/>
            <a:ext cx="2223195" cy="1758007"/>
            <a:chOff x="4962662" y="5426"/>
            <a:chExt cx="4469370" cy="2814699"/>
          </a:xfrm>
        </p:grpSpPr>
        <p:sp>
          <p:nvSpPr>
            <p:cNvPr id="49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" name="TextBox 30"/>
            <p:cNvSpPr txBox="1">
              <a:spLocks noChangeArrowheads="1"/>
            </p:cNvSpPr>
            <p:nvPr/>
          </p:nvSpPr>
          <p:spPr bwMode="auto">
            <a:xfrm>
              <a:off x="4962662" y="956658"/>
              <a:ext cx="4181337" cy="947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</a:t>
              </a:r>
              <a:r>
                <a:rPr lang="en-GB" altLang="en-US" b="1" dirty="0"/>
                <a:t>SHAME</a:t>
              </a:r>
              <a:endParaRPr lang="en-US" altLang="en-US" b="1" dirty="0"/>
            </a:p>
          </p:txBody>
        </p:sp>
      </p:grpSp>
      <p:grpSp>
        <p:nvGrpSpPr>
          <p:cNvPr id="51" name="Group 22"/>
          <p:cNvGrpSpPr>
            <a:grpSpLocks/>
          </p:cNvGrpSpPr>
          <p:nvPr/>
        </p:nvGrpSpPr>
        <p:grpSpPr bwMode="auto">
          <a:xfrm>
            <a:off x="-112082" y="4989921"/>
            <a:ext cx="2043389" cy="1811114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52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3" name="TextBox 21"/>
            <p:cNvSpPr txBox="1">
              <a:spLocks noChangeArrowheads="1"/>
            </p:cNvSpPr>
            <p:nvPr/>
          </p:nvSpPr>
          <p:spPr bwMode="auto">
            <a:xfrm>
              <a:off x="4754021" y="1952837"/>
              <a:ext cx="1909283" cy="4746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b="1" dirty="0"/>
                <a:t>ISOLATION</a:t>
              </a:r>
            </a:p>
          </p:txBody>
        </p:sp>
      </p:grpSp>
      <p:grpSp>
        <p:nvGrpSpPr>
          <p:cNvPr id="54" name="Group 24"/>
          <p:cNvGrpSpPr>
            <a:grpSpLocks/>
          </p:cNvGrpSpPr>
          <p:nvPr/>
        </p:nvGrpSpPr>
        <p:grpSpPr bwMode="auto">
          <a:xfrm>
            <a:off x="10265823" y="0"/>
            <a:ext cx="1895140" cy="1739642"/>
            <a:chOff x="0" y="4005064"/>
            <a:chExt cx="2951820" cy="3240360"/>
          </a:xfrm>
        </p:grpSpPr>
        <p:sp>
          <p:nvSpPr>
            <p:cNvPr id="55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6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86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/>
                <a:t>STRESS</a:t>
              </a:r>
              <a:endParaRPr lang="en-US" altLang="en-US" b="1" dirty="0"/>
            </a:p>
          </p:txBody>
        </p:sp>
      </p:grpSp>
      <p:grpSp>
        <p:nvGrpSpPr>
          <p:cNvPr id="57" name="Group 26"/>
          <p:cNvGrpSpPr>
            <a:grpSpLocks/>
          </p:cNvGrpSpPr>
          <p:nvPr/>
        </p:nvGrpSpPr>
        <p:grpSpPr bwMode="auto">
          <a:xfrm>
            <a:off x="10237480" y="1247117"/>
            <a:ext cx="2011565" cy="1670333"/>
            <a:chOff x="2951820" y="3537011"/>
            <a:chExt cx="3240360" cy="2592289"/>
          </a:xfrm>
        </p:grpSpPr>
        <p:sp>
          <p:nvSpPr>
            <p:cNvPr id="58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9" name="TextBox 25"/>
            <p:cNvSpPr txBox="1">
              <a:spLocks noChangeArrowheads="1"/>
            </p:cNvSpPr>
            <p:nvPr/>
          </p:nvSpPr>
          <p:spPr bwMode="auto">
            <a:xfrm>
              <a:off x="3491881" y="4473115"/>
              <a:ext cx="2189020" cy="517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 dirty="0"/>
                <a:t>SADNESS</a:t>
              </a:r>
            </a:p>
          </p:txBody>
        </p:sp>
      </p:grpSp>
      <p:grpSp>
        <p:nvGrpSpPr>
          <p:cNvPr id="60" name="Group 28"/>
          <p:cNvGrpSpPr>
            <a:grpSpLocks/>
          </p:cNvGrpSpPr>
          <p:nvPr/>
        </p:nvGrpSpPr>
        <p:grpSpPr bwMode="auto">
          <a:xfrm>
            <a:off x="10104115" y="2441190"/>
            <a:ext cx="2144930" cy="1858262"/>
            <a:chOff x="5472100" y="3212976"/>
            <a:chExt cx="4320480" cy="3278114"/>
          </a:xfrm>
        </p:grpSpPr>
        <p:sp>
          <p:nvSpPr>
            <p:cNvPr id="6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15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400" b="1" dirty="0"/>
                <a:t>FRUSTRATION</a:t>
              </a:r>
              <a:endParaRPr lang="en-US" altLang="en-US" sz="1400" b="1" dirty="0"/>
            </a:p>
          </p:txBody>
        </p:sp>
      </p:grpSp>
      <p:grpSp>
        <p:nvGrpSpPr>
          <p:cNvPr id="63" name="Group 26"/>
          <p:cNvGrpSpPr>
            <a:grpSpLocks/>
          </p:cNvGrpSpPr>
          <p:nvPr/>
        </p:nvGrpSpPr>
        <p:grpSpPr bwMode="auto">
          <a:xfrm>
            <a:off x="10237256" y="3901357"/>
            <a:ext cx="1913542" cy="1758318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64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3135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000" b="1" dirty="0"/>
                <a:t>FEAR</a:t>
              </a:r>
            </a:p>
          </p:txBody>
        </p:sp>
      </p:grpSp>
      <p:grpSp>
        <p:nvGrpSpPr>
          <p:cNvPr id="66" name="Group 26"/>
          <p:cNvGrpSpPr>
            <a:grpSpLocks/>
          </p:cNvGrpSpPr>
          <p:nvPr/>
        </p:nvGrpSpPr>
        <p:grpSpPr bwMode="auto">
          <a:xfrm>
            <a:off x="9877449" y="3794617"/>
            <a:ext cx="3383265" cy="3190617"/>
            <a:chOff x="723970" y="4473116"/>
            <a:chExt cx="4748130" cy="4586514"/>
          </a:xfrm>
        </p:grpSpPr>
        <p:sp>
          <p:nvSpPr>
            <p:cNvPr id="67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6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69" name="Group 26"/>
          <p:cNvGrpSpPr>
            <a:grpSpLocks/>
          </p:cNvGrpSpPr>
          <p:nvPr/>
        </p:nvGrpSpPr>
        <p:grpSpPr bwMode="auto">
          <a:xfrm>
            <a:off x="3555577" y="3768342"/>
            <a:ext cx="3306342" cy="3283157"/>
            <a:chOff x="3491880" y="4473116"/>
            <a:chExt cx="3529050" cy="3754900"/>
          </a:xfrm>
        </p:grpSpPr>
        <p:sp>
          <p:nvSpPr>
            <p:cNvPr id="70" name="6-Point Star 14"/>
            <p:cNvSpPr/>
            <p:nvPr/>
          </p:nvSpPr>
          <p:spPr>
            <a:xfrm>
              <a:off x="4552528" y="6127834"/>
              <a:ext cx="2468402" cy="210018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7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55556" y="715187"/>
            <a:ext cx="7994618" cy="507831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/>
              <a:t>Mobilisation (acting out the student’s projections)</a:t>
            </a:r>
          </a:p>
          <a:p>
            <a:pPr marL="342900" indent="-342900">
              <a:buAutoNum type="arabicParenR"/>
            </a:pPr>
            <a:r>
              <a:rPr lang="en-GB" sz="3600" dirty="0"/>
              <a:t>Immobilisation (not being able to reflect, think or make a decision)</a:t>
            </a:r>
          </a:p>
          <a:p>
            <a:pPr marL="342900" indent="-342900">
              <a:buAutoNum type="arabicParenR"/>
            </a:pPr>
            <a:r>
              <a:rPr lang="en-GB" sz="3600" dirty="0"/>
              <a:t>Defensive behaviours (</a:t>
            </a:r>
            <a:r>
              <a:rPr lang="en-GB" sz="3600" dirty="0" err="1"/>
              <a:t>ie</a:t>
            </a:r>
            <a:r>
              <a:rPr lang="en-GB" sz="3600" dirty="0"/>
              <a:t> splitting) </a:t>
            </a:r>
          </a:p>
          <a:p>
            <a:pPr marL="342900" indent="-342900">
              <a:buAutoNum type="arabicParenR"/>
            </a:pPr>
            <a:r>
              <a:rPr lang="en-GB" sz="3600" dirty="0"/>
              <a:t>Hastily terminated placements or dramatic endings</a:t>
            </a:r>
          </a:p>
          <a:p>
            <a:pPr marL="342900" indent="-342900">
              <a:buAutoNum type="arabicParenR"/>
            </a:pPr>
            <a:r>
              <a:rPr lang="en-GB" sz="3600" dirty="0"/>
              <a:t>Not following the assessment procedures </a:t>
            </a:r>
          </a:p>
        </p:txBody>
      </p:sp>
    </p:spTree>
    <p:extLst>
      <p:ext uri="{BB962C8B-B14F-4D97-AF65-F5344CB8AC3E}">
        <p14:creationId xmlns:p14="http://schemas.microsoft.com/office/powerpoint/2010/main" val="305853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3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2" y="-1"/>
            <a:ext cx="11264348" cy="14709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Feelings: </a:t>
            </a:r>
            <a:r>
              <a:rPr lang="en-GB" sz="3600" dirty="0"/>
              <a:t>Limited (but growing International and Multidisciplinary research base about the emotional impact}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887" y="1470990"/>
            <a:ext cx="11357114" cy="538701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Bogo at al (2007) – failing students causes value conflicts for practice educators.</a:t>
            </a:r>
          </a:p>
          <a:p>
            <a:r>
              <a:rPr lang="en-GB" sz="2800" b="1" dirty="0" err="1"/>
              <a:t>Gizara</a:t>
            </a:r>
            <a:r>
              <a:rPr lang="en-GB" sz="2800" b="1" dirty="0"/>
              <a:t> and Forest (2004) – </a:t>
            </a:r>
            <a:r>
              <a:rPr lang="en-GB" sz="2800" dirty="0"/>
              <a:t>“</a:t>
            </a:r>
            <a:r>
              <a:rPr lang="en-GB" sz="2800" b="1" dirty="0"/>
              <a:t>“I think that it’s an extremely emotional, gut-wrenching kind of experience…I don’t think it feels good on any level.” </a:t>
            </a:r>
          </a:p>
          <a:p>
            <a:r>
              <a:rPr lang="en-GB" sz="2800" b="1" dirty="0" err="1"/>
              <a:t>Basnett</a:t>
            </a:r>
            <a:r>
              <a:rPr lang="en-GB" sz="2800" b="1" dirty="0"/>
              <a:t> and Sheffield (2010) – experience of failing student a negative one</a:t>
            </a:r>
          </a:p>
          <a:p>
            <a:r>
              <a:rPr lang="en-GB" sz="2800" b="1" dirty="0"/>
              <a:t>Schaub and Dalrymple (2013) practice educators reported feeling stressed, isolated and did not feel supported.</a:t>
            </a:r>
          </a:p>
          <a:p>
            <a:r>
              <a:rPr lang="en-GB" sz="2800" b="1" dirty="0"/>
              <a:t>Finch (2010) found the experience caused range of challenging emotions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6586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3077" y="-213735"/>
            <a:ext cx="3492500" cy="3095625"/>
            <a:chOff x="838200" y="997686"/>
            <a:chExt cx="2653680" cy="3007378"/>
          </a:xfrm>
        </p:grpSpPr>
        <p:sp>
          <p:nvSpPr>
            <p:cNvPr id="6" name="6-Point Star 5"/>
            <p:cNvSpPr/>
            <p:nvPr/>
          </p:nvSpPr>
          <p:spPr>
            <a:xfrm>
              <a:off x="838200" y="997686"/>
              <a:ext cx="2653680" cy="3007378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43000" y="1952836"/>
              <a:ext cx="234888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GUILT</a:t>
              </a:r>
              <a:endParaRPr lang="en-US" altLang="en-US" sz="4400" b="1" dirty="0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164281" y="-300695"/>
            <a:ext cx="3934485" cy="3095625"/>
            <a:chOff x="4211960" y="997685"/>
            <a:chExt cx="2880320" cy="2539327"/>
          </a:xfrm>
        </p:grpSpPr>
        <p:sp>
          <p:nvSpPr>
            <p:cNvPr id="9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TextBox 21"/>
            <p:cNvSpPr txBox="1">
              <a:spLocks noChangeArrowheads="1"/>
            </p:cNvSpPr>
            <p:nvPr/>
          </p:nvSpPr>
          <p:spPr bwMode="auto">
            <a:xfrm>
              <a:off x="4875046" y="1952836"/>
              <a:ext cx="1929202" cy="53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3600" b="1" dirty="0"/>
                <a:t>ANGER</a:t>
              </a:r>
              <a:endParaRPr lang="en-US" altLang="en-US" sz="3600" b="1" dirty="0"/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8077795" y="-6912"/>
            <a:ext cx="3851275" cy="2750112"/>
            <a:chOff x="5579604" y="5426"/>
            <a:chExt cx="3852428" cy="2814699"/>
          </a:xfrm>
        </p:grpSpPr>
        <p:sp>
          <p:nvSpPr>
            <p:cNvPr id="12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30"/>
            <p:cNvSpPr txBox="1">
              <a:spLocks noChangeArrowheads="1"/>
            </p:cNvSpPr>
            <p:nvPr/>
          </p:nvSpPr>
          <p:spPr bwMode="auto">
            <a:xfrm>
              <a:off x="5579604" y="997685"/>
              <a:ext cx="3564396" cy="61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SHAME</a:t>
              </a:r>
              <a:endParaRPr lang="en-US" altLang="en-US" sz="2800" b="1" dirty="0"/>
            </a:p>
          </p:txBody>
        </p:sp>
      </p:grp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6124456" y="3617"/>
            <a:ext cx="3240087" cy="3308350"/>
            <a:chOff x="2951820" y="3537011"/>
            <a:chExt cx="3240360" cy="2592289"/>
          </a:xfrm>
        </p:grpSpPr>
        <p:sp>
          <p:nvSpPr>
            <p:cNvPr id="15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200" b="1" dirty="0"/>
                <a:t>ANXIETY</a:t>
              </a:r>
              <a:endParaRPr lang="en-US" altLang="en-US" sz="3200" b="1" dirty="0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8167480" y="2186012"/>
            <a:ext cx="4321175" cy="3278188"/>
            <a:chOff x="5472100" y="3212976"/>
            <a:chExt cx="4320480" cy="3278114"/>
          </a:xfrm>
        </p:grpSpPr>
        <p:sp>
          <p:nvSpPr>
            <p:cNvPr id="2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FRUSTRATION</a:t>
              </a:r>
              <a:endParaRPr lang="en-US" altLang="en-US" sz="2800" b="1" dirty="0"/>
            </a:p>
          </p:txBody>
        </p:sp>
      </p:grpSp>
      <p:grpSp>
        <p:nvGrpSpPr>
          <p:cNvPr id="23" name="Group 24"/>
          <p:cNvGrpSpPr>
            <a:grpSpLocks/>
          </p:cNvGrpSpPr>
          <p:nvPr/>
        </p:nvGrpSpPr>
        <p:grpSpPr bwMode="auto">
          <a:xfrm>
            <a:off x="184572" y="2018577"/>
            <a:ext cx="2951163" cy="3240088"/>
            <a:chOff x="0" y="4005064"/>
            <a:chExt cx="2951820" cy="3240360"/>
          </a:xfrm>
        </p:grpSpPr>
        <p:sp>
          <p:nvSpPr>
            <p:cNvPr id="24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b="1" dirty="0"/>
                <a:t>STRESS</a:t>
              </a:r>
              <a:endParaRPr lang="en-US" altLang="en-US" sz="2400" b="1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2562401" y="1645988"/>
            <a:ext cx="3934485" cy="3095625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TextBox 21"/>
            <p:cNvSpPr txBox="1">
              <a:spLocks noChangeArrowheads="1"/>
            </p:cNvSpPr>
            <p:nvPr/>
          </p:nvSpPr>
          <p:spPr bwMode="auto">
            <a:xfrm>
              <a:off x="4754022" y="1952836"/>
              <a:ext cx="2050226" cy="5301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b="1" dirty="0"/>
                <a:t>ISOLATION</a:t>
              </a:r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5928455" y="2116325"/>
            <a:ext cx="3240087" cy="3308350"/>
            <a:chOff x="2951820" y="3537011"/>
            <a:chExt cx="3240360" cy="2592289"/>
          </a:xfrm>
        </p:grpSpPr>
        <p:sp>
          <p:nvSpPr>
            <p:cNvPr id="30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491881" y="4473116"/>
              <a:ext cx="21890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SADNESS</a:t>
              </a:r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1342177" y="3662237"/>
            <a:ext cx="6601055" cy="3610092"/>
            <a:chOff x="2951820" y="3537011"/>
            <a:chExt cx="6601612" cy="2828722"/>
          </a:xfrm>
          <a:solidFill>
            <a:srgbClr val="C00000"/>
          </a:solidFill>
        </p:grpSpPr>
        <p:sp>
          <p:nvSpPr>
            <p:cNvPr id="33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4582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/>
                <a:t>FEAR</a:t>
              </a:r>
            </a:p>
          </p:txBody>
        </p:sp>
        <p:sp>
          <p:nvSpPr>
            <p:cNvPr id="35" name="6-Point Star 14"/>
            <p:cNvSpPr/>
            <p:nvPr/>
          </p:nvSpPr>
          <p:spPr>
            <a:xfrm>
              <a:off x="6313072" y="3773444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chemeClr val="tx1"/>
                  </a:solidFill>
                </a:rPr>
                <a:t>DREAD</a:t>
              </a:r>
            </a:p>
          </p:txBody>
        </p:sp>
      </p:grpSp>
      <p:grpSp>
        <p:nvGrpSpPr>
          <p:cNvPr id="36" name="Group 26"/>
          <p:cNvGrpSpPr>
            <a:grpSpLocks/>
          </p:cNvGrpSpPr>
          <p:nvPr/>
        </p:nvGrpSpPr>
        <p:grpSpPr bwMode="auto">
          <a:xfrm>
            <a:off x="6566867" y="1350700"/>
            <a:ext cx="5227277" cy="6014561"/>
            <a:chOff x="3491880" y="4473116"/>
            <a:chExt cx="4342744" cy="4712766"/>
          </a:xfrm>
        </p:grpSpPr>
        <p:sp>
          <p:nvSpPr>
            <p:cNvPr id="37" name="6-Point Star 14"/>
            <p:cNvSpPr/>
            <p:nvPr/>
          </p:nvSpPr>
          <p:spPr>
            <a:xfrm>
              <a:off x="4594264" y="6559590"/>
              <a:ext cx="3240360" cy="262629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830793" y="45513"/>
            <a:ext cx="918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The Possible Impact on Decision Making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-96289" y="-86084"/>
            <a:ext cx="2117852" cy="1689478"/>
            <a:chOff x="838201" y="997686"/>
            <a:chExt cx="2653679" cy="4146143"/>
          </a:xfrm>
        </p:grpSpPr>
        <p:sp>
          <p:nvSpPr>
            <p:cNvPr id="40" name="6-Point Star 5"/>
            <p:cNvSpPr/>
            <p:nvPr/>
          </p:nvSpPr>
          <p:spPr>
            <a:xfrm>
              <a:off x="838201" y="997686"/>
              <a:ext cx="2414643" cy="4146143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" name="TextBox 15"/>
            <p:cNvSpPr txBox="1">
              <a:spLocks noChangeArrowheads="1"/>
            </p:cNvSpPr>
            <p:nvPr/>
          </p:nvSpPr>
          <p:spPr bwMode="auto">
            <a:xfrm>
              <a:off x="1143000" y="1952835"/>
              <a:ext cx="2348880" cy="188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400" b="1" dirty="0"/>
                <a:t> </a:t>
              </a:r>
              <a:r>
                <a:rPr lang="en-GB" altLang="en-US" sz="2000" b="1" dirty="0"/>
                <a:t>GUILT</a:t>
              </a:r>
              <a:endParaRPr lang="en-US" altLang="en-US" sz="2000" b="1" dirty="0"/>
            </a:p>
          </p:txBody>
        </p:sp>
      </p:grpSp>
      <p:sp>
        <p:nvSpPr>
          <p:cNvPr id="43" name="6-Point Star 8"/>
          <p:cNvSpPr/>
          <p:nvPr/>
        </p:nvSpPr>
        <p:spPr bwMode="auto">
          <a:xfrm>
            <a:off x="-36403" y="1107582"/>
            <a:ext cx="1867196" cy="1674048"/>
          </a:xfrm>
          <a:prstGeom prst="star6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ANGER</a:t>
            </a:r>
          </a:p>
        </p:txBody>
      </p:sp>
      <p:grpSp>
        <p:nvGrpSpPr>
          <p:cNvPr id="45" name="Group 26"/>
          <p:cNvGrpSpPr>
            <a:grpSpLocks/>
          </p:cNvGrpSpPr>
          <p:nvPr/>
        </p:nvGrpSpPr>
        <p:grpSpPr bwMode="auto">
          <a:xfrm>
            <a:off x="-102352" y="2381547"/>
            <a:ext cx="1939208" cy="1504009"/>
            <a:chOff x="2951820" y="3537011"/>
            <a:chExt cx="3240360" cy="2592289"/>
          </a:xfrm>
        </p:grpSpPr>
        <p:sp>
          <p:nvSpPr>
            <p:cNvPr id="46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7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4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600" b="1" dirty="0"/>
                <a:t>ANXIETY</a:t>
              </a:r>
              <a:endParaRPr lang="en-US" altLang="en-US" sz="1600" b="1" dirty="0"/>
            </a:p>
          </p:txBody>
        </p:sp>
      </p:grpSp>
      <p:grpSp>
        <p:nvGrpSpPr>
          <p:cNvPr id="48" name="Group 31"/>
          <p:cNvGrpSpPr>
            <a:grpSpLocks/>
          </p:cNvGrpSpPr>
          <p:nvPr/>
        </p:nvGrpSpPr>
        <p:grpSpPr bwMode="auto">
          <a:xfrm>
            <a:off x="-296654" y="3598539"/>
            <a:ext cx="2223195" cy="1758007"/>
            <a:chOff x="4962662" y="5426"/>
            <a:chExt cx="4469370" cy="2814699"/>
          </a:xfrm>
        </p:grpSpPr>
        <p:sp>
          <p:nvSpPr>
            <p:cNvPr id="49" name="6-Point Star 11"/>
            <p:cNvSpPr/>
            <p:nvPr/>
          </p:nvSpPr>
          <p:spPr>
            <a:xfrm>
              <a:off x="5579604" y="5426"/>
              <a:ext cx="3852428" cy="2814699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" name="TextBox 30"/>
            <p:cNvSpPr txBox="1">
              <a:spLocks noChangeArrowheads="1"/>
            </p:cNvSpPr>
            <p:nvPr/>
          </p:nvSpPr>
          <p:spPr bwMode="auto">
            <a:xfrm>
              <a:off x="4962662" y="956658"/>
              <a:ext cx="4181337" cy="947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2800" b="1" dirty="0"/>
                <a:t>   </a:t>
              </a:r>
              <a:r>
                <a:rPr lang="en-GB" altLang="en-US" b="1" dirty="0"/>
                <a:t>SHAME</a:t>
              </a:r>
              <a:endParaRPr lang="en-US" altLang="en-US" b="1" dirty="0"/>
            </a:p>
          </p:txBody>
        </p:sp>
      </p:grpSp>
      <p:grpSp>
        <p:nvGrpSpPr>
          <p:cNvPr id="51" name="Group 22"/>
          <p:cNvGrpSpPr>
            <a:grpSpLocks/>
          </p:cNvGrpSpPr>
          <p:nvPr/>
        </p:nvGrpSpPr>
        <p:grpSpPr bwMode="auto">
          <a:xfrm>
            <a:off x="-112082" y="4989921"/>
            <a:ext cx="2043389" cy="1811114"/>
            <a:chOff x="4211960" y="997685"/>
            <a:chExt cx="2880320" cy="25393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52" name="6-Point Star 8"/>
            <p:cNvSpPr/>
            <p:nvPr/>
          </p:nvSpPr>
          <p:spPr>
            <a:xfrm>
              <a:off x="4211960" y="997685"/>
              <a:ext cx="2880320" cy="2539327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3" name="TextBox 21"/>
            <p:cNvSpPr txBox="1">
              <a:spLocks noChangeArrowheads="1"/>
            </p:cNvSpPr>
            <p:nvPr/>
          </p:nvSpPr>
          <p:spPr bwMode="auto">
            <a:xfrm>
              <a:off x="4754021" y="1952837"/>
              <a:ext cx="1909283" cy="4746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b="1" dirty="0"/>
                <a:t>ISOLATION</a:t>
              </a:r>
            </a:p>
          </p:txBody>
        </p:sp>
      </p:grpSp>
      <p:grpSp>
        <p:nvGrpSpPr>
          <p:cNvPr id="54" name="Group 24"/>
          <p:cNvGrpSpPr>
            <a:grpSpLocks/>
          </p:cNvGrpSpPr>
          <p:nvPr/>
        </p:nvGrpSpPr>
        <p:grpSpPr bwMode="auto">
          <a:xfrm>
            <a:off x="10265823" y="0"/>
            <a:ext cx="1895140" cy="1739642"/>
            <a:chOff x="0" y="4005064"/>
            <a:chExt cx="2951820" cy="3240360"/>
          </a:xfrm>
        </p:grpSpPr>
        <p:sp>
          <p:nvSpPr>
            <p:cNvPr id="55" name="6-Point Star 20"/>
            <p:cNvSpPr/>
            <p:nvPr/>
          </p:nvSpPr>
          <p:spPr>
            <a:xfrm>
              <a:off x="0" y="4005064"/>
              <a:ext cx="2951820" cy="3240360"/>
            </a:xfrm>
            <a:prstGeom prst="star6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6" name="TextBox 23"/>
            <p:cNvSpPr txBox="1">
              <a:spLocks noChangeArrowheads="1"/>
            </p:cNvSpPr>
            <p:nvPr/>
          </p:nvSpPr>
          <p:spPr bwMode="auto">
            <a:xfrm>
              <a:off x="539552" y="5337212"/>
              <a:ext cx="1980220" cy="486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/>
                <a:t>STRESS</a:t>
              </a:r>
              <a:endParaRPr lang="en-US" altLang="en-US" b="1" dirty="0"/>
            </a:p>
          </p:txBody>
        </p:sp>
      </p:grpSp>
      <p:grpSp>
        <p:nvGrpSpPr>
          <p:cNvPr id="57" name="Group 26"/>
          <p:cNvGrpSpPr>
            <a:grpSpLocks/>
          </p:cNvGrpSpPr>
          <p:nvPr/>
        </p:nvGrpSpPr>
        <p:grpSpPr bwMode="auto">
          <a:xfrm>
            <a:off x="10237480" y="1247117"/>
            <a:ext cx="2011565" cy="1670333"/>
            <a:chOff x="2951820" y="3537011"/>
            <a:chExt cx="3240360" cy="2592289"/>
          </a:xfrm>
        </p:grpSpPr>
        <p:sp>
          <p:nvSpPr>
            <p:cNvPr id="58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9" name="TextBox 25"/>
            <p:cNvSpPr txBox="1">
              <a:spLocks noChangeArrowheads="1"/>
            </p:cNvSpPr>
            <p:nvPr/>
          </p:nvSpPr>
          <p:spPr bwMode="auto">
            <a:xfrm>
              <a:off x="3491881" y="4473115"/>
              <a:ext cx="2189020" cy="517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 dirty="0"/>
                <a:t>SADNESS</a:t>
              </a:r>
            </a:p>
          </p:txBody>
        </p:sp>
      </p:grpSp>
      <p:grpSp>
        <p:nvGrpSpPr>
          <p:cNvPr id="60" name="Group 28"/>
          <p:cNvGrpSpPr>
            <a:grpSpLocks/>
          </p:cNvGrpSpPr>
          <p:nvPr/>
        </p:nvGrpSpPr>
        <p:grpSpPr bwMode="auto">
          <a:xfrm>
            <a:off x="10104115" y="2441190"/>
            <a:ext cx="2144930" cy="1858262"/>
            <a:chOff x="5472100" y="3212976"/>
            <a:chExt cx="4320480" cy="3278114"/>
          </a:xfrm>
        </p:grpSpPr>
        <p:sp>
          <p:nvSpPr>
            <p:cNvPr id="61" name="6-Point Star 17"/>
            <p:cNvSpPr/>
            <p:nvPr/>
          </p:nvSpPr>
          <p:spPr>
            <a:xfrm>
              <a:off x="5472100" y="3212976"/>
              <a:ext cx="4320480" cy="3278114"/>
            </a:xfrm>
            <a:prstGeom prst="star6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2" name="TextBox 27"/>
            <p:cNvSpPr txBox="1">
              <a:spLocks noChangeArrowheads="1"/>
            </p:cNvSpPr>
            <p:nvPr/>
          </p:nvSpPr>
          <p:spPr bwMode="auto">
            <a:xfrm>
              <a:off x="6192180" y="4473117"/>
              <a:ext cx="2951820" cy="515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400" b="1" dirty="0"/>
                <a:t>FRUSTRATION</a:t>
              </a:r>
              <a:endParaRPr lang="en-US" altLang="en-US" sz="1400" b="1" dirty="0"/>
            </a:p>
          </p:txBody>
        </p:sp>
      </p:grpSp>
      <p:grpSp>
        <p:nvGrpSpPr>
          <p:cNvPr id="63" name="Group 26"/>
          <p:cNvGrpSpPr>
            <a:grpSpLocks/>
          </p:cNvGrpSpPr>
          <p:nvPr/>
        </p:nvGrpSpPr>
        <p:grpSpPr bwMode="auto">
          <a:xfrm>
            <a:off x="10237256" y="3901357"/>
            <a:ext cx="1913542" cy="1758318"/>
            <a:chOff x="2951820" y="3537011"/>
            <a:chExt cx="3240360" cy="2592289"/>
          </a:xfrm>
          <a:solidFill>
            <a:srgbClr val="C00000"/>
          </a:solidFill>
        </p:grpSpPr>
        <p:sp>
          <p:nvSpPr>
            <p:cNvPr id="64" name="6-Point Star 14"/>
            <p:cNvSpPr/>
            <p:nvPr/>
          </p:nvSpPr>
          <p:spPr>
            <a:xfrm>
              <a:off x="2951820" y="3537011"/>
              <a:ext cx="3240360" cy="2592289"/>
            </a:xfrm>
            <a:prstGeom prst="star6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>
              <a:off x="3491879" y="4473116"/>
              <a:ext cx="1980220" cy="3135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000" b="1" dirty="0"/>
                <a:t>FEAR</a:t>
              </a:r>
            </a:p>
          </p:txBody>
        </p:sp>
      </p:grpSp>
      <p:grpSp>
        <p:nvGrpSpPr>
          <p:cNvPr id="66" name="Group 26"/>
          <p:cNvGrpSpPr>
            <a:grpSpLocks/>
          </p:cNvGrpSpPr>
          <p:nvPr/>
        </p:nvGrpSpPr>
        <p:grpSpPr bwMode="auto">
          <a:xfrm>
            <a:off x="9877449" y="3794617"/>
            <a:ext cx="3383265" cy="3190617"/>
            <a:chOff x="723970" y="4473116"/>
            <a:chExt cx="4748130" cy="4586514"/>
          </a:xfrm>
        </p:grpSpPr>
        <p:sp>
          <p:nvSpPr>
            <p:cNvPr id="67" name="6-Point Star 14"/>
            <p:cNvSpPr/>
            <p:nvPr/>
          </p:nvSpPr>
          <p:spPr>
            <a:xfrm>
              <a:off x="723970" y="6467341"/>
              <a:ext cx="3240360" cy="2592289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DREAD</a:t>
              </a:r>
            </a:p>
          </p:txBody>
        </p:sp>
        <p:sp>
          <p:nvSpPr>
            <p:cNvPr id="68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grpSp>
        <p:nvGrpSpPr>
          <p:cNvPr id="69" name="Group 26"/>
          <p:cNvGrpSpPr>
            <a:grpSpLocks/>
          </p:cNvGrpSpPr>
          <p:nvPr/>
        </p:nvGrpSpPr>
        <p:grpSpPr bwMode="auto">
          <a:xfrm>
            <a:off x="3555577" y="3768342"/>
            <a:ext cx="3306342" cy="3283157"/>
            <a:chOff x="3491880" y="4473116"/>
            <a:chExt cx="3529050" cy="3754900"/>
          </a:xfrm>
        </p:grpSpPr>
        <p:sp>
          <p:nvSpPr>
            <p:cNvPr id="70" name="6-Point Star 14"/>
            <p:cNvSpPr/>
            <p:nvPr/>
          </p:nvSpPr>
          <p:spPr>
            <a:xfrm>
              <a:off x="4552528" y="6127834"/>
              <a:ext cx="2468402" cy="2100182"/>
            </a:xfrm>
            <a:prstGeom prst="star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Disappointment</a:t>
              </a:r>
            </a:p>
          </p:txBody>
        </p:sp>
        <p:sp>
          <p:nvSpPr>
            <p:cNvPr id="71" name="TextBox 25"/>
            <p:cNvSpPr txBox="1">
              <a:spLocks noChangeArrowheads="1"/>
            </p:cNvSpPr>
            <p:nvPr/>
          </p:nvSpPr>
          <p:spPr bwMode="auto">
            <a:xfrm>
              <a:off x="3491880" y="4473116"/>
              <a:ext cx="1980220" cy="45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55556" y="715187"/>
            <a:ext cx="7994618" cy="507831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/>
              <a:t>Mobilisation (acting out the student’s projections)</a:t>
            </a:r>
          </a:p>
          <a:p>
            <a:pPr marL="342900" indent="-342900">
              <a:buAutoNum type="arabicParenR"/>
            </a:pPr>
            <a:r>
              <a:rPr lang="en-GB" sz="3600" dirty="0"/>
              <a:t>Immobilisation (not being able to reflect, think or make a decision)</a:t>
            </a:r>
          </a:p>
          <a:p>
            <a:pPr marL="342900" indent="-342900">
              <a:buAutoNum type="arabicParenR"/>
            </a:pPr>
            <a:r>
              <a:rPr lang="en-GB" sz="3600" dirty="0"/>
              <a:t>Defensive behaviours (</a:t>
            </a:r>
            <a:r>
              <a:rPr lang="en-GB" sz="3600" dirty="0" err="1"/>
              <a:t>ie</a:t>
            </a:r>
            <a:r>
              <a:rPr lang="en-GB" sz="3600" dirty="0"/>
              <a:t> splitting) </a:t>
            </a:r>
          </a:p>
          <a:p>
            <a:pPr marL="342900" indent="-342900">
              <a:buAutoNum type="arabicParenR"/>
            </a:pPr>
            <a:r>
              <a:rPr lang="en-GB" sz="3600" dirty="0"/>
              <a:t>Hastily terminated placements or dramatic endings</a:t>
            </a:r>
          </a:p>
          <a:p>
            <a:pPr marL="342900" indent="-342900">
              <a:buAutoNum type="arabicParenR"/>
            </a:pPr>
            <a:r>
              <a:rPr lang="en-GB" sz="3600" dirty="0"/>
              <a:t>Not following the assessment procedures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-116687" y="-8474"/>
            <a:ext cx="12150798" cy="705667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" y="2387260"/>
            <a:ext cx="2893679" cy="3911737"/>
          </a:xfrm>
          <a:prstGeom prst="rect">
            <a:avLst/>
          </a:prstGeom>
        </p:spPr>
      </p:pic>
      <p:pic>
        <p:nvPicPr>
          <p:cNvPr id="73" name="Picture 4" descr="Depressed Girl Clipart   Clipart Panda   Free Clipart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102" y="2931647"/>
            <a:ext cx="3530159" cy="35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64223" y="6342172"/>
            <a:ext cx="196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Practice </a:t>
            </a:r>
            <a:r>
              <a:rPr lang="en-GB" dirty="0" smtClean="0"/>
              <a:t>Educator/</a:t>
            </a:r>
          </a:p>
          <a:p>
            <a:r>
              <a:rPr lang="en-GB" dirty="0" smtClean="0"/>
              <a:t>Mentor/supervisor</a:t>
            </a:r>
            <a:endParaRPr lang="en-GB" dirty="0"/>
          </a:p>
        </p:txBody>
      </p:sp>
      <p:sp>
        <p:nvSpPr>
          <p:cNvPr id="74" name="TextBox 73"/>
          <p:cNvSpPr txBox="1"/>
          <p:nvPr/>
        </p:nvSpPr>
        <p:spPr>
          <a:xfrm>
            <a:off x="9077658" y="6541129"/>
            <a:ext cx="166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student</a:t>
            </a:r>
          </a:p>
        </p:txBody>
      </p:sp>
      <p:sp>
        <p:nvSpPr>
          <p:cNvPr id="76" name="Cloud Callout 32"/>
          <p:cNvSpPr/>
          <p:nvPr/>
        </p:nvSpPr>
        <p:spPr>
          <a:xfrm>
            <a:off x="8074644" y="176836"/>
            <a:ext cx="1761717" cy="1440577"/>
          </a:xfrm>
          <a:prstGeom prst="cloudCallout">
            <a:avLst>
              <a:gd name="adj1" fmla="val 20177"/>
              <a:gd name="adj2" fmla="val 176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Shame</a:t>
            </a:r>
          </a:p>
        </p:txBody>
      </p:sp>
      <p:sp>
        <p:nvSpPr>
          <p:cNvPr id="77" name="Cloud Callout 31"/>
          <p:cNvSpPr/>
          <p:nvPr/>
        </p:nvSpPr>
        <p:spPr>
          <a:xfrm>
            <a:off x="9932284" y="-35035"/>
            <a:ext cx="1893431" cy="1088321"/>
          </a:xfrm>
          <a:prstGeom prst="cloudCallout">
            <a:avLst>
              <a:gd name="adj1" fmla="val 23810"/>
              <a:gd name="adj2" fmla="val 1918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dirty="0"/>
              <a:t>Sadness</a:t>
            </a:r>
          </a:p>
        </p:txBody>
      </p:sp>
      <p:sp>
        <p:nvSpPr>
          <p:cNvPr id="78" name="Cloud Callout 39"/>
          <p:cNvSpPr/>
          <p:nvPr/>
        </p:nvSpPr>
        <p:spPr>
          <a:xfrm>
            <a:off x="9386885" y="1192238"/>
            <a:ext cx="1506070" cy="1088321"/>
          </a:xfrm>
          <a:prstGeom prst="cloudCallout">
            <a:avLst>
              <a:gd name="adj1" fmla="val -23809"/>
              <a:gd name="adj2" fmla="val 962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Guilt</a:t>
            </a:r>
          </a:p>
        </p:txBody>
      </p:sp>
      <p:sp>
        <p:nvSpPr>
          <p:cNvPr id="79" name="Cloud Callout 33"/>
          <p:cNvSpPr/>
          <p:nvPr/>
        </p:nvSpPr>
        <p:spPr>
          <a:xfrm>
            <a:off x="5863570" y="4533"/>
            <a:ext cx="1775520" cy="1347246"/>
          </a:xfrm>
          <a:prstGeom prst="cloudCallout">
            <a:avLst>
              <a:gd name="adj1" fmla="val 97473"/>
              <a:gd name="adj2" fmla="val 2279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Anger</a:t>
            </a:r>
          </a:p>
        </p:txBody>
      </p:sp>
      <p:sp>
        <p:nvSpPr>
          <p:cNvPr id="80" name="Cloud Callout 36"/>
          <p:cNvSpPr/>
          <p:nvPr/>
        </p:nvSpPr>
        <p:spPr>
          <a:xfrm>
            <a:off x="6181180" y="1287587"/>
            <a:ext cx="3239793" cy="1088321"/>
          </a:xfrm>
          <a:prstGeom prst="cloudCallout">
            <a:avLst>
              <a:gd name="adj1" fmla="val 11310"/>
              <a:gd name="adj2" fmla="val 970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Helplessness</a:t>
            </a:r>
          </a:p>
        </p:txBody>
      </p:sp>
      <p:sp>
        <p:nvSpPr>
          <p:cNvPr id="81" name="Oval Callout 38"/>
          <p:cNvSpPr/>
          <p:nvPr/>
        </p:nvSpPr>
        <p:spPr>
          <a:xfrm>
            <a:off x="5996046" y="3291495"/>
            <a:ext cx="1962084" cy="1146280"/>
          </a:xfrm>
          <a:prstGeom prst="wedgeEllipseCallout">
            <a:avLst>
              <a:gd name="adj1" fmla="val 113038"/>
              <a:gd name="adj2" fmla="val 56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Not my fault</a:t>
            </a:r>
          </a:p>
        </p:txBody>
      </p:sp>
      <p:sp>
        <p:nvSpPr>
          <p:cNvPr id="82" name="Cloud Callout 37"/>
          <p:cNvSpPr/>
          <p:nvPr/>
        </p:nvSpPr>
        <p:spPr>
          <a:xfrm>
            <a:off x="6301578" y="5974381"/>
            <a:ext cx="3014298" cy="1035831"/>
          </a:xfrm>
          <a:prstGeom prst="cloudCallout">
            <a:avLst>
              <a:gd name="adj1" fmla="val 85686"/>
              <a:gd name="adj2" fmla="val -1617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Persecuted </a:t>
            </a:r>
          </a:p>
        </p:txBody>
      </p:sp>
      <p:sp>
        <p:nvSpPr>
          <p:cNvPr id="84" name="Left Arrow 35"/>
          <p:cNvSpPr/>
          <p:nvPr/>
        </p:nvSpPr>
        <p:spPr>
          <a:xfrm>
            <a:off x="2176649" y="2730550"/>
            <a:ext cx="6600703" cy="844188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Projective Identification</a:t>
            </a:r>
          </a:p>
        </p:txBody>
      </p:sp>
      <p:sp>
        <p:nvSpPr>
          <p:cNvPr id="85" name="Oval Callout 40"/>
          <p:cNvSpPr/>
          <p:nvPr/>
        </p:nvSpPr>
        <p:spPr>
          <a:xfrm>
            <a:off x="2285452" y="3830190"/>
            <a:ext cx="3163263" cy="1842656"/>
          </a:xfrm>
          <a:prstGeom prst="wedgeEllipseCallout">
            <a:avLst>
              <a:gd name="adj1" fmla="val -62817"/>
              <a:gd name="adj2" fmla="val 36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3200" dirty="0"/>
              <a:t>I don’t know what to do!!!</a:t>
            </a:r>
          </a:p>
        </p:txBody>
      </p:sp>
      <p:sp>
        <p:nvSpPr>
          <p:cNvPr id="86" name="Oval Callout 40"/>
          <p:cNvSpPr/>
          <p:nvPr/>
        </p:nvSpPr>
        <p:spPr>
          <a:xfrm>
            <a:off x="5374093" y="4327082"/>
            <a:ext cx="3163263" cy="1842656"/>
          </a:xfrm>
          <a:prstGeom prst="wedgeEllipseCallout">
            <a:avLst>
              <a:gd name="adj1" fmla="val 82922"/>
              <a:gd name="adj2" fmla="val 20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3200" dirty="0"/>
              <a:t>I don’t know what to do!!!</a:t>
            </a:r>
          </a:p>
        </p:txBody>
      </p:sp>
      <p:sp>
        <p:nvSpPr>
          <p:cNvPr id="87" name="Cloud Callout 49"/>
          <p:cNvSpPr/>
          <p:nvPr/>
        </p:nvSpPr>
        <p:spPr>
          <a:xfrm>
            <a:off x="2254456" y="5915253"/>
            <a:ext cx="3109742" cy="1035831"/>
          </a:xfrm>
          <a:prstGeom prst="cloudCallout">
            <a:avLst>
              <a:gd name="adj1" fmla="val -27149"/>
              <a:gd name="adj2" fmla="val -913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Persecuted </a:t>
            </a:r>
          </a:p>
        </p:txBody>
      </p:sp>
      <p:sp>
        <p:nvSpPr>
          <p:cNvPr id="88" name="Cloud Callout 43"/>
          <p:cNvSpPr/>
          <p:nvPr/>
        </p:nvSpPr>
        <p:spPr>
          <a:xfrm>
            <a:off x="2482389" y="1653475"/>
            <a:ext cx="3222225" cy="1088321"/>
          </a:xfrm>
          <a:prstGeom prst="cloudCallout">
            <a:avLst>
              <a:gd name="adj1" fmla="val -32996"/>
              <a:gd name="adj2" fmla="val 215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Helplessness</a:t>
            </a:r>
          </a:p>
        </p:txBody>
      </p:sp>
      <p:sp>
        <p:nvSpPr>
          <p:cNvPr id="89" name="Cloud Callout 44"/>
          <p:cNvSpPr/>
          <p:nvPr/>
        </p:nvSpPr>
        <p:spPr>
          <a:xfrm>
            <a:off x="2306756" y="36126"/>
            <a:ext cx="1761717" cy="1440577"/>
          </a:xfrm>
          <a:prstGeom prst="cloudCallout">
            <a:avLst>
              <a:gd name="adj1" fmla="val 20177"/>
              <a:gd name="adj2" fmla="val 176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Shame</a:t>
            </a:r>
          </a:p>
        </p:txBody>
      </p:sp>
      <p:sp>
        <p:nvSpPr>
          <p:cNvPr id="90" name="Cloud Callout 45"/>
          <p:cNvSpPr/>
          <p:nvPr/>
        </p:nvSpPr>
        <p:spPr>
          <a:xfrm>
            <a:off x="3817608" y="446018"/>
            <a:ext cx="1893431" cy="1088321"/>
          </a:xfrm>
          <a:prstGeom prst="cloudCallout">
            <a:avLst>
              <a:gd name="adj1" fmla="val -127969"/>
              <a:gd name="adj2" fmla="val 1818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dirty="0"/>
              <a:t>Sadness</a:t>
            </a:r>
          </a:p>
        </p:txBody>
      </p:sp>
      <p:sp>
        <p:nvSpPr>
          <p:cNvPr id="91" name="Cloud Callout 39"/>
          <p:cNvSpPr/>
          <p:nvPr/>
        </p:nvSpPr>
        <p:spPr>
          <a:xfrm>
            <a:off x="141744" y="200018"/>
            <a:ext cx="1506070" cy="1088321"/>
          </a:xfrm>
          <a:prstGeom prst="cloudCallout">
            <a:avLst>
              <a:gd name="adj1" fmla="val -23809"/>
              <a:gd name="adj2" fmla="val 962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Guilt</a:t>
            </a:r>
          </a:p>
        </p:txBody>
      </p:sp>
      <p:sp>
        <p:nvSpPr>
          <p:cNvPr id="92" name="Cloud Callout 33"/>
          <p:cNvSpPr/>
          <p:nvPr/>
        </p:nvSpPr>
        <p:spPr>
          <a:xfrm>
            <a:off x="987473" y="956332"/>
            <a:ext cx="1775520" cy="1347246"/>
          </a:xfrm>
          <a:prstGeom prst="cloudCallout">
            <a:avLst>
              <a:gd name="adj1" fmla="val 97473"/>
              <a:gd name="adj2" fmla="val 2279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dirty="0"/>
              <a:t>Anger</a:t>
            </a:r>
          </a:p>
        </p:txBody>
      </p:sp>
    </p:spTree>
    <p:extLst>
      <p:ext uri="{BB962C8B-B14F-4D97-AF65-F5344CB8AC3E}">
        <p14:creationId xmlns:p14="http://schemas.microsoft.com/office/powerpoint/2010/main" val="29236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15" y="1"/>
            <a:ext cx="10427677" cy="1052736"/>
          </a:xfrm>
        </p:spPr>
        <p:txBody>
          <a:bodyPr>
            <a:normAutofit/>
          </a:bodyPr>
          <a:lstStyle/>
          <a:p>
            <a:r>
              <a:rPr lang="en-GB" dirty="0" smtClean="0"/>
              <a:t>Courageous Conversations</a:t>
            </a:r>
            <a:br>
              <a:rPr lang="en-GB" dirty="0" smtClean="0"/>
            </a:br>
            <a:r>
              <a:rPr lang="en-GB" sz="1800" dirty="0"/>
              <a:t>(Beddoe and Davys, 2016)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359" y="1244010"/>
            <a:ext cx="10760148" cy="5454502"/>
          </a:xfrm>
        </p:spPr>
        <p:txBody>
          <a:bodyPr>
            <a:normAutofit/>
          </a:bodyPr>
          <a:lstStyle/>
          <a:p>
            <a:r>
              <a:rPr lang="en-GB" sz="3200" dirty="0"/>
              <a:t>Or “saying it as it is”! (Jo Finch)</a:t>
            </a:r>
          </a:p>
          <a:p>
            <a:r>
              <a:rPr lang="en-GB" sz="3200" dirty="0"/>
              <a:t>Conversations associated with some sort of emotion</a:t>
            </a:r>
          </a:p>
          <a:p>
            <a:r>
              <a:rPr lang="en-GB" sz="3200" dirty="0"/>
              <a:t>Participants may feel ashamed, apprehensive, uncomfortable, angry &amp; embarrassed</a:t>
            </a:r>
          </a:p>
          <a:p>
            <a:r>
              <a:rPr lang="en-GB" sz="3200" dirty="0"/>
              <a:t> Conversations may be conflicted by introducing different ideas, values or behaviours</a:t>
            </a:r>
          </a:p>
          <a:p>
            <a:r>
              <a:rPr lang="en-GB" sz="3200" dirty="0"/>
              <a:t>Conversations may cause conflict</a:t>
            </a:r>
          </a:p>
          <a:p>
            <a:r>
              <a:rPr lang="en-GB" sz="3200" dirty="0"/>
              <a:t>Need to think about those obstacles in having such conversations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15" y="1"/>
            <a:ext cx="10427677" cy="1052736"/>
          </a:xfrm>
        </p:spPr>
        <p:txBody>
          <a:bodyPr>
            <a:normAutofit/>
          </a:bodyPr>
          <a:lstStyle/>
          <a:p>
            <a:r>
              <a:rPr lang="en-GB" dirty="0" smtClean="0"/>
              <a:t>Courageous Conversations</a:t>
            </a:r>
            <a:br>
              <a:rPr lang="en-GB" dirty="0" smtClean="0"/>
            </a:br>
            <a:r>
              <a:rPr lang="en-GB" sz="1800" dirty="0"/>
              <a:t>(Beddoe and Davys, 2016)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359" y="1244010"/>
            <a:ext cx="10760148" cy="5454502"/>
          </a:xfrm>
        </p:spPr>
        <p:txBody>
          <a:bodyPr>
            <a:normAutofit/>
          </a:bodyPr>
          <a:lstStyle/>
          <a:p>
            <a:r>
              <a:rPr lang="en-GB" sz="3200" dirty="0"/>
              <a:t>Or “saying it as it is”! (Jo Finch)</a:t>
            </a:r>
          </a:p>
          <a:p>
            <a:r>
              <a:rPr lang="en-GB" sz="3200" dirty="0"/>
              <a:t>Conversations associated with some sort of emotion</a:t>
            </a:r>
          </a:p>
          <a:p>
            <a:r>
              <a:rPr lang="en-GB" sz="3200" dirty="0"/>
              <a:t>Participants may feel ashamed, apprehensive, uncomfortable, angry &amp; embarrassed</a:t>
            </a:r>
          </a:p>
          <a:p>
            <a:r>
              <a:rPr lang="en-GB" sz="3200" dirty="0"/>
              <a:t> Conversations may be conflicted by introducing different ideas, values or behaviours</a:t>
            </a:r>
          </a:p>
          <a:p>
            <a:r>
              <a:rPr lang="en-GB" sz="3200" dirty="0"/>
              <a:t>Conversations may cause conflict</a:t>
            </a:r>
          </a:p>
          <a:p>
            <a:r>
              <a:rPr lang="en-GB" sz="3200" dirty="0"/>
              <a:t>Need to think about those obstacles in having such conversations</a:t>
            </a:r>
          </a:p>
          <a:p>
            <a:endParaRPr lang="en-GB" dirty="0"/>
          </a:p>
        </p:txBody>
      </p:sp>
      <p:sp>
        <p:nvSpPr>
          <p:cNvPr id="4" name="Oval Callout 3"/>
          <p:cNvSpPr/>
          <p:nvPr/>
        </p:nvSpPr>
        <p:spPr>
          <a:xfrm>
            <a:off x="2620108" y="571500"/>
            <a:ext cx="9047285" cy="2714483"/>
          </a:xfrm>
          <a:prstGeom prst="wedgeEllipseCallout">
            <a:avLst>
              <a:gd name="adj1" fmla="val -55146"/>
              <a:gd name="adj2" fmla="val 1339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List what the obstacles are for you in having courageous conversations and then share with the person sitting next to you 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8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942535"/>
          </a:xfrm>
        </p:spPr>
        <p:txBody>
          <a:bodyPr/>
          <a:lstStyle/>
          <a:p>
            <a:r>
              <a:rPr lang="en-GB" dirty="0"/>
              <a:t>The Process in Brief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566928"/>
            <a:ext cx="11573256" cy="6143362"/>
          </a:xfrm>
        </p:spPr>
        <p:txBody>
          <a:bodyPr/>
          <a:lstStyle/>
          <a:p>
            <a:r>
              <a:rPr lang="en-GB" sz="3200" b="1" dirty="0">
                <a:solidFill>
                  <a:schemeClr val="tx1"/>
                </a:solidFill>
              </a:rPr>
              <a:t>Recognising (and acknowledging) the </a:t>
            </a:r>
            <a:r>
              <a:rPr lang="en-GB" sz="3200" b="1" dirty="0" smtClean="0">
                <a:solidFill>
                  <a:schemeClr val="tx1"/>
                </a:solidFill>
              </a:rPr>
              <a:t>student is </a:t>
            </a:r>
            <a:r>
              <a:rPr lang="en-GB" sz="3200" b="1" dirty="0">
                <a:solidFill>
                  <a:schemeClr val="tx1"/>
                </a:solidFill>
              </a:rPr>
              <a:t>struggling.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Identifying the areas, concerns, developmental needs or issues that need to be addressed (and link to </a:t>
            </a:r>
            <a:r>
              <a:rPr lang="en-GB" sz="3200" b="1" dirty="0" smtClean="0">
                <a:solidFill>
                  <a:schemeClr val="tx1"/>
                </a:solidFill>
              </a:rPr>
              <a:t>the assessment framework in place)</a:t>
            </a:r>
            <a:endParaRPr lang="en-GB" sz="3200" b="1" dirty="0">
              <a:solidFill>
                <a:schemeClr val="tx1"/>
              </a:solidFill>
            </a:endParaRPr>
          </a:p>
          <a:p>
            <a:r>
              <a:rPr lang="en-GB" sz="3200" b="1" dirty="0">
                <a:solidFill>
                  <a:schemeClr val="tx1"/>
                </a:solidFill>
              </a:rPr>
              <a:t>Making these concerns/issues explicit to the student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Interacting in creative/different ways to support the student to address those areas of concern/developments.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Reviewing to what extent the issues have been addressed and how far the changes made meet the required standards.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76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942535"/>
          </a:xfrm>
        </p:spPr>
        <p:txBody>
          <a:bodyPr/>
          <a:lstStyle/>
          <a:p>
            <a:r>
              <a:rPr lang="en-GB" dirty="0"/>
              <a:t>The Process in Brief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930" y="463826"/>
            <a:ext cx="10760766" cy="4147931"/>
          </a:xfrm>
        </p:spPr>
        <p:txBody>
          <a:bodyPr/>
          <a:lstStyle/>
          <a:p>
            <a:endParaRPr lang="en-GB" sz="3200" b="1" dirty="0"/>
          </a:p>
          <a:p>
            <a:pPr marL="0" indent="0">
              <a:buNone/>
            </a:pPr>
            <a:endParaRPr lang="en-GB" sz="3200" b="1" dirty="0"/>
          </a:p>
          <a:p>
            <a:r>
              <a:rPr lang="en-GB" sz="3200" b="1" dirty="0">
                <a:solidFill>
                  <a:schemeClr val="tx1"/>
                </a:solidFill>
              </a:rPr>
              <a:t>Identifying the areas, concerns, developmental needs or issues that need to be addressed (and link to </a:t>
            </a:r>
            <a:r>
              <a:rPr lang="en-GB" sz="3200" b="1" dirty="0" smtClean="0">
                <a:solidFill>
                  <a:schemeClr val="tx1"/>
                </a:solidFill>
              </a:rPr>
              <a:t>the assessment framework in place)</a:t>
            </a:r>
            <a:endParaRPr lang="en-GB" sz="3200" b="1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1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31504" y="0"/>
            <a:ext cx="9036496" cy="1268760"/>
          </a:xfrm>
        </p:spPr>
        <p:txBody>
          <a:bodyPr>
            <a:normAutofit fontScale="90000"/>
          </a:bodyPr>
          <a:lstStyle/>
          <a:p>
            <a:r>
              <a:rPr lang="en-GB" dirty="0"/>
              <a:t>Things to think about (adapted from Maclean 2012)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2200" y="1481328"/>
            <a:ext cx="11099800" cy="511602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GB" sz="3200" dirty="0">
                <a:solidFill>
                  <a:schemeClr val="tx1"/>
                </a:solidFill>
              </a:rPr>
              <a:t>Are the expected standards set and clearly documented?</a:t>
            </a:r>
          </a:p>
          <a:p>
            <a:pPr lvl="0"/>
            <a:r>
              <a:rPr lang="en-GB" sz="3200" dirty="0">
                <a:solidFill>
                  <a:schemeClr val="tx1"/>
                </a:solidFill>
              </a:rPr>
              <a:t>Does the practitioner (in this case the student) understand the standards?</a:t>
            </a:r>
          </a:p>
          <a:p>
            <a:pPr lvl="0"/>
            <a:r>
              <a:rPr lang="en-GB" sz="3200" dirty="0">
                <a:solidFill>
                  <a:schemeClr val="tx1"/>
                </a:solidFill>
              </a:rPr>
              <a:t>In what ways are the standards not being met?</a:t>
            </a:r>
          </a:p>
          <a:p>
            <a:pPr lvl="0"/>
            <a:r>
              <a:rPr lang="en-GB" sz="3200" dirty="0">
                <a:solidFill>
                  <a:schemeClr val="tx1"/>
                </a:solidFill>
              </a:rPr>
              <a:t>What are the reasons for the standards not being met?   </a:t>
            </a:r>
          </a:p>
          <a:p>
            <a:pPr lvl="0"/>
            <a:r>
              <a:rPr lang="en-GB" sz="3200" dirty="0">
                <a:solidFill>
                  <a:schemeClr val="tx1"/>
                </a:solidFill>
              </a:rPr>
              <a:t>What should the student do to address the issues</a:t>
            </a:r>
          </a:p>
          <a:p>
            <a:pPr lvl="0"/>
            <a:r>
              <a:rPr lang="en-GB" sz="3200" dirty="0">
                <a:solidFill>
                  <a:schemeClr val="tx1"/>
                </a:solidFill>
              </a:rPr>
              <a:t>What should I do? 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7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942535"/>
          </a:xfrm>
        </p:spPr>
        <p:txBody>
          <a:bodyPr/>
          <a:lstStyle/>
          <a:p>
            <a:r>
              <a:rPr lang="en-GB" dirty="0"/>
              <a:t>The Process in Brief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62000" y="723900"/>
            <a:ext cx="11430000" cy="5986390"/>
          </a:xfrm>
        </p:spPr>
        <p:txBody>
          <a:bodyPr>
            <a:normAutofit lnSpcReduction="10000"/>
          </a:bodyPr>
          <a:lstStyle/>
          <a:p>
            <a:r>
              <a:rPr lang="en-GB" sz="3200" b="1" dirty="0">
                <a:solidFill>
                  <a:schemeClr val="tx1"/>
                </a:solidFill>
              </a:rPr>
              <a:t>Recognising (and acknowledging) the student is struggling.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Identifying the areas, concerns, developmental needs or issues that need to be addressed (and link to </a:t>
            </a:r>
            <a:r>
              <a:rPr lang="en-GB" sz="3200" b="1" dirty="0" smtClean="0">
                <a:solidFill>
                  <a:schemeClr val="tx1"/>
                </a:solidFill>
              </a:rPr>
              <a:t>the assessment framework in place)</a:t>
            </a:r>
            <a:endParaRPr lang="en-GB" sz="3200" b="1" dirty="0">
              <a:solidFill>
                <a:schemeClr val="tx1"/>
              </a:solidFill>
            </a:endParaRPr>
          </a:p>
          <a:p>
            <a:r>
              <a:rPr lang="en-GB" sz="3200" b="1" dirty="0">
                <a:solidFill>
                  <a:schemeClr val="tx1"/>
                </a:solidFill>
              </a:rPr>
              <a:t>Making these concerns/issues explicit to the student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Interacting in creative/different ways to support the student to address those areas of concern/developments.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Reviewing to what extent the issues have been addressed and how far the changes made meet the required standards. </a:t>
            </a:r>
          </a:p>
          <a:p>
            <a:endParaRPr lang="en-GB" dirty="0"/>
          </a:p>
        </p:txBody>
      </p:sp>
      <p:sp>
        <p:nvSpPr>
          <p:cNvPr id="4" name="Cloud Callout 3"/>
          <p:cNvSpPr/>
          <p:nvPr/>
        </p:nvSpPr>
        <p:spPr>
          <a:xfrm>
            <a:off x="3276600" y="272143"/>
            <a:ext cx="8088086" cy="5693227"/>
          </a:xfrm>
          <a:prstGeom prst="cloudCallout">
            <a:avLst>
              <a:gd name="adj1" fmla="val -82475"/>
              <a:gd name="adj2" fmla="val 50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400" dirty="0"/>
              <a:t>Need to acknowledge and reflect on the emotional climate and think  about what is being communicated</a:t>
            </a:r>
          </a:p>
          <a:p>
            <a:pPr algn="ctr"/>
            <a:r>
              <a:rPr lang="en-GB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59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942535"/>
          </a:xfrm>
        </p:spPr>
        <p:txBody>
          <a:bodyPr/>
          <a:lstStyle/>
          <a:p>
            <a:r>
              <a:rPr lang="en-GB" dirty="0"/>
              <a:t>The Process in Brief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62000" y="723900"/>
            <a:ext cx="11430000" cy="5986390"/>
          </a:xfrm>
        </p:spPr>
        <p:txBody>
          <a:bodyPr>
            <a:normAutofit lnSpcReduction="10000"/>
          </a:bodyPr>
          <a:lstStyle/>
          <a:p>
            <a:r>
              <a:rPr lang="en-GB" sz="3200" b="1" dirty="0">
                <a:solidFill>
                  <a:schemeClr val="tx1"/>
                </a:solidFill>
              </a:rPr>
              <a:t>Recognising (and acknowledging) the student is struggling.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Identifying the areas, concerns, developmental needs or issues that need to be addressed (and link to </a:t>
            </a:r>
            <a:r>
              <a:rPr lang="en-GB" sz="3200" b="1" dirty="0" smtClean="0">
                <a:solidFill>
                  <a:schemeClr val="tx1"/>
                </a:solidFill>
              </a:rPr>
              <a:t>the assessment framework in place)</a:t>
            </a:r>
            <a:endParaRPr lang="en-GB" sz="3200" b="1" dirty="0">
              <a:solidFill>
                <a:schemeClr val="tx1"/>
              </a:solidFill>
            </a:endParaRPr>
          </a:p>
          <a:p>
            <a:r>
              <a:rPr lang="en-GB" sz="3200" b="1" dirty="0">
                <a:solidFill>
                  <a:schemeClr val="tx1"/>
                </a:solidFill>
              </a:rPr>
              <a:t>Making these concerns/issues explicit to the student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Interacting in creative/different ways to support the student to address those areas of concern/developments.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Reviewing to what extent the issues have been addressed and how far the changes made meet the required standards. </a:t>
            </a:r>
          </a:p>
          <a:p>
            <a:endParaRPr lang="en-GB" dirty="0"/>
          </a:p>
        </p:txBody>
      </p:sp>
      <p:sp>
        <p:nvSpPr>
          <p:cNvPr id="4" name="Cloud Callout 3"/>
          <p:cNvSpPr/>
          <p:nvPr/>
        </p:nvSpPr>
        <p:spPr>
          <a:xfrm>
            <a:off x="3276600" y="272143"/>
            <a:ext cx="8088086" cy="5693227"/>
          </a:xfrm>
          <a:prstGeom prst="cloudCallout">
            <a:avLst>
              <a:gd name="adj1" fmla="val -82475"/>
              <a:gd name="adj2" fmla="val 50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400" dirty="0"/>
              <a:t>Need to acknowledge and reflect on the emotional climate and think  about what is being communicated</a:t>
            </a:r>
          </a:p>
          <a:p>
            <a:pPr algn="ctr"/>
            <a:r>
              <a:rPr lang="en-GB" sz="4400" dirty="0"/>
              <a:t>. 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0" y="232386"/>
            <a:ext cx="5427159" cy="3603171"/>
          </a:xfrm>
          <a:prstGeom prst="cloudCallout">
            <a:avLst>
              <a:gd name="adj1" fmla="val 193372"/>
              <a:gd name="adj2" fmla="val 9482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400" dirty="0">
                <a:solidFill>
                  <a:schemeClr val="tx1"/>
                </a:solidFill>
              </a:rPr>
              <a:t>This should be the process for </a:t>
            </a:r>
            <a:r>
              <a:rPr lang="en-GB" sz="4400" b="1" i="1" dirty="0">
                <a:solidFill>
                  <a:schemeClr val="tx1"/>
                </a:solidFill>
              </a:rPr>
              <a:t>all </a:t>
            </a:r>
            <a:r>
              <a:rPr lang="en-GB" sz="4400" dirty="0">
                <a:solidFill>
                  <a:schemeClr val="tx1"/>
                </a:solidFill>
              </a:rPr>
              <a:t>students </a:t>
            </a:r>
          </a:p>
        </p:txBody>
      </p:sp>
    </p:spTree>
    <p:extLst>
      <p:ext uri="{BB962C8B-B14F-4D97-AF65-F5344CB8AC3E}">
        <p14:creationId xmlns:p14="http://schemas.microsoft.com/office/powerpoint/2010/main" val="111292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So……… What is your action plan for having courageous conversations?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1115" y="1874517"/>
            <a:ext cx="10418885" cy="4005076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Who do  I need to have a courageous conversation with and why?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What do I need to say?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What might be the emotional response/reaction of the person?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What might I be feeling?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What might be the the barriers to having that conversation?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What would happen if I did not have that conversation?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If time, have that conversation with the person next to you!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807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266092"/>
          </a:xfrm>
        </p:spPr>
        <p:txBody>
          <a:bodyPr>
            <a:normAutofit/>
          </a:bodyPr>
          <a:lstStyle/>
          <a:p>
            <a:r>
              <a:rPr lang="en-GB" dirty="0"/>
              <a:t>Concluding Comments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6" y="762000"/>
            <a:ext cx="11278226" cy="6096000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Working with  a struggling or failing </a:t>
            </a:r>
            <a:r>
              <a:rPr lang="en-GB" sz="2800" b="1" dirty="0" smtClean="0">
                <a:solidFill>
                  <a:schemeClr val="tx1"/>
                </a:solidFill>
              </a:rPr>
              <a:t>student is </a:t>
            </a:r>
            <a:r>
              <a:rPr lang="en-GB" sz="2800" b="1" dirty="0">
                <a:solidFill>
                  <a:schemeClr val="tx1"/>
                </a:solidFill>
              </a:rPr>
              <a:t>an emotionally painful experience.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Student will be projecting difficult and challenging feelings onto you.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But I would encourage you to be reflective and consider these feelings as a form of communication.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Also need to consider dynamics created with the university – often can be splitting or university get blamed.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Need to document, address concerns in timely and explicit fashion (don’t ignore).</a:t>
            </a:r>
          </a:p>
          <a:p>
            <a:r>
              <a:rPr lang="en-GB" sz="2800" b="1" dirty="0">
                <a:solidFill>
                  <a:schemeClr val="tx1"/>
                </a:solidFill>
              </a:rPr>
              <a:t>Seek support (colleagues, university </a:t>
            </a:r>
            <a:r>
              <a:rPr lang="en-GB" sz="2800" b="1" dirty="0" err="1">
                <a:solidFill>
                  <a:schemeClr val="tx1"/>
                </a:solidFill>
              </a:rPr>
              <a:t>etc</a:t>
            </a:r>
            <a:r>
              <a:rPr lang="en-GB" sz="2800" b="1" dirty="0">
                <a:solidFill>
                  <a:schemeClr val="tx1"/>
                </a:solidFill>
              </a:rPr>
              <a:t>)</a:t>
            </a:r>
            <a:endParaRPr lang="en-US" sz="2800" b="1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 descr="road sig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146" y="5409127"/>
            <a:ext cx="3807854" cy="1448873"/>
          </a:xfrm>
          <a:prstGeom prst="rect">
            <a:avLst/>
          </a:prstGeom>
        </p:spPr>
      </p:pic>
      <p:pic>
        <p:nvPicPr>
          <p:cNvPr id="5" name="Picture 4" descr="road sig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147" y="5409127"/>
            <a:ext cx="3807854" cy="144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6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535" y="0"/>
            <a:ext cx="10364451" cy="482885"/>
          </a:xfrm>
        </p:spPr>
        <p:txBody>
          <a:bodyPr>
            <a:noAutofit/>
          </a:bodyPr>
          <a:lstStyle/>
          <a:p>
            <a:r>
              <a:rPr lang="en-GB" sz="3200" dirty="0"/>
              <a:t>Useful Reading?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26535" y="482885"/>
            <a:ext cx="11265465" cy="6493267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fontAlgn="base" hangingPunct="0"/>
            <a:r>
              <a:rPr lang="en-GB" dirty="0"/>
              <a:t>Finch, J. (2017)</a:t>
            </a:r>
            <a:r>
              <a:rPr lang="en-GB" sz="1200" dirty="0"/>
              <a:t>) </a:t>
            </a:r>
            <a:r>
              <a:rPr lang="en-GB" i="1" dirty="0"/>
              <a:t>Supporting Struggling Students on Placement: A Practice Guide</a:t>
            </a:r>
            <a:r>
              <a:rPr lang="en-GB" dirty="0"/>
              <a:t>, Policy Press, Bristol </a:t>
            </a:r>
          </a:p>
          <a:p>
            <a:pPr>
              <a:defRPr/>
            </a:pPr>
            <a:r>
              <a:rPr lang="en-GB" dirty="0"/>
              <a:t>Finch , J and Poletti, A. (2016) Italian and English Practice Educators Experiences of Working with Struggling or Failing Students in Practice Placements in  Taylor, I .et al (</a:t>
            </a:r>
            <a:r>
              <a:rPr lang="en-GB" dirty="0" err="1"/>
              <a:t>Eds</a:t>
            </a:r>
            <a:r>
              <a:rPr lang="en-GB" dirty="0"/>
              <a:t>) </a:t>
            </a:r>
            <a:r>
              <a:rPr lang="en-GB" i="1" dirty="0"/>
              <a:t>Routledge International Handbook of Social Work Education</a:t>
            </a:r>
            <a:r>
              <a:rPr lang="en-GB" dirty="0"/>
              <a:t>, Routledge, London</a:t>
            </a:r>
          </a:p>
          <a:p>
            <a:pPr>
              <a:defRPr/>
            </a:pPr>
            <a:r>
              <a:rPr lang="en-GB" dirty="0"/>
              <a:t>Finch, J. (2015) “Running with the Fox and Hunting with the Hounds” Social Work Tutor Experiences of working with Struggling or Failing Students, British Journal of Social Work, 45 (7) pp2124-2141</a:t>
            </a:r>
          </a:p>
          <a:p>
            <a:pPr>
              <a:defRPr/>
            </a:pPr>
            <a:r>
              <a:rPr lang="en-GB" dirty="0"/>
              <a:t>Finch, J. and Schaub, J. (2015) Finch, Projective Identification as an Unconscious Defence: Social Work, Practice Education and the Fear of Failure. in Armstrong, D. &amp; Rustin, M.(</a:t>
            </a:r>
            <a:r>
              <a:rPr lang="en-GB" dirty="0" err="1"/>
              <a:t>eds</a:t>
            </a:r>
            <a:r>
              <a:rPr lang="en-GB" dirty="0"/>
              <a:t>) </a:t>
            </a:r>
            <a:r>
              <a:rPr lang="en-GB" i="1" dirty="0"/>
              <a:t>Social Defences against Anxiety: Explorations in the Paradigm</a:t>
            </a:r>
            <a:r>
              <a:rPr lang="en-GB" dirty="0"/>
              <a:t>, </a:t>
            </a:r>
            <a:r>
              <a:rPr lang="en-GB" dirty="0" err="1"/>
              <a:t>Karnac</a:t>
            </a:r>
            <a:r>
              <a:rPr lang="en-GB" dirty="0"/>
              <a:t>, London</a:t>
            </a:r>
          </a:p>
          <a:p>
            <a:pPr>
              <a:defRPr/>
            </a:pPr>
            <a:r>
              <a:rPr lang="en-GB" dirty="0"/>
              <a:t>Finch, J. (2013) Participation, Power, Emotion and Decision Making in Relation to Failing Social Work Students: An Ethnographic and Practice-Near Exploration of Practice Assessment Panels, HEA, York http://www.heacademy.ac.uk/resources/detail/disciplines/hsc/Social-Work-and-Social-Policy/A_critical_exploration_of_PAP_Finch</a:t>
            </a:r>
            <a:endParaRPr lang="en-US" dirty="0"/>
          </a:p>
          <a:p>
            <a:r>
              <a:rPr lang="en-US" dirty="0"/>
              <a:t>Finch, J., Schaub, J. &amp; Dalrymple, R. (2013) Projective Identification and the Fear of Failing: Making Sense of Practice Educators’ Emotional Experiences of Failing Social Work Students in Practice Learning Settings, </a:t>
            </a:r>
            <a:r>
              <a:rPr lang="en-US" i="1" dirty="0"/>
              <a:t>Journal of Social Work Practice, </a:t>
            </a:r>
            <a:endParaRPr lang="en-US" dirty="0"/>
          </a:p>
          <a:p>
            <a:r>
              <a:rPr lang="en-US" dirty="0"/>
              <a:t>Finch, J. and Poletti, I. (2013) </a:t>
            </a:r>
            <a:r>
              <a:rPr lang="en-US" i="1" dirty="0"/>
              <a:t>‘It’s been hell.’</a:t>
            </a:r>
            <a:r>
              <a:rPr lang="en-US" dirty="0"/>
              <a:t> Italian and British Practice Educators’ Narratives of Working with Struggling or Failing Social Work Students in Practice Learning Settings, </a:t>
            </a:r>
            <a:r>
              <a:rPr lang="en-US" i="1" dirty="0"/>
              <a:t>European Journal of Social Work, </a:t>
            </a:r>
            <a:r>
              <a:rPr lang="en-US" dirty="0"/>
              <a:t>   DOI:10.1080/13691457.2013.800026</a:t>
            </a:r>
          </a:p>
          <a:p>
            <a:r>
              <a:rPr lang="en-US" dirty="0"/>
              <a:t>Finch, J. and Taylor, I. (2013) The Emotional Experience of Assessing a Struggling or Failing Social Work Student in Practice Learning Settings, Special Edition – Field Education, </a:t>
            </a:r>
            <a:r>
              <a:rPr lang="en-US" i="1" dirty="0"/>
              <a:t>Social Work Education, 32 (2) pp:244-258  </a:t>
            </a:r>
            <a:r>
              <a:rPr lang="en-US" dirty="0"/>
              <a:t>DOI: 10.1080/02615479.2012.720250</a:t>
            </a:r>
          </a:p>
          <a:p>
            <a:r>
              <a:rPr lang="en-GB" dirty="0"/>
              <a:t>Finch, J (2010) </a:t>
            </a:r>
            <a:r>
              <a:rPr lang="en-US" dirty="0"/>
              <a:t>Finch) </a:t>
            </a:r>
            <a:r>
              <a:rPr lang="en-US" i="1" dirty="0"/>
              <a:t>Can't fail, won't fail - why practice assessors find it difficult to fail social work students: a qualitative study of practice assessors' experiences of assessing marginal or failing social work students.</a:t>
            </a:r>
            <a:r>
              <a:rPr lang="en-US" dirty="0"/>
              <a:t> Doctoral thesis, University of Sussex.</a:t>
            </a:r>
            <a:r>
              <a:rPr lang="en-GB" dirty="0"/>
              <a:t> Available free: </a:t>
            </a:r>
            <a:r>
              <a:rPr lang="en-GB" u="sng" dirty="0">
                <a:hlinkClick r:id="rId2"/>
              </a:rPr>
              <a:t>http://sro.sussex.ac.uk/2370</a:t>
            </a:r>
            <a:endParaRPr lang="en-GB" dirty="0">
              <a:cs typeface="Times New Roman" pitchFamily="18" charset="0"/>
            </a:endParaRPr>
          </a:p>
          <a:p>
            <a:r>
              <a:rPr lang="en-GB" dirty="0">
                <a:cs typeface="Times New Roman" pitchFamily="18" charset="0"/>
              </a:rPr>
              <a:t>Furness S. &amp; Gilligan, P. (2004) Fit for Purpose: Issues from Practice Placements, Practice teaching and the Assessment of Student's Practice. </a:t>
            </a:r>
            <a:r>
              <a:rPr lang="en-GB" i="1" dirty="0">
                <a:cs typeface="Times New Roman" pitchFamily="18" charset="0"/>
              </a:rPr>
              <a:t>Social Work Education,</a:t>
            </a:r>
            <a:r>
              <a:rPr lang="en-GB" dirty="0">
                <a:cs typeface="Times New Roman" pitchFamily="18" charset="0"/>
              </a:rPr>
              <a:t> 23</a:t>
            </a:r>
            <a:r>
              <a:rPr lang="en-GB" b="1" dirty="0">
                <a:cs typeface="Times New Roman" pitchFamily="18" charset="0"/>
              </a:rPr>
              <a:t>,</a:t>
            </a:r>
            <a:r>
              <a:rPr lang="en-GB" dirty="0">
                <a:cs typeface="Times New Roman" pitchFamily="18" charset="0"/>
              </a:rPr>
              <a:t> 465-479.</a:t>
            </a:r>
          </a:p>
          <a:p>
            <a:r>
              <a:rPr lang="en-GB" dirty="0">
                <a:cs typeface="Times New Roman" pitchFamily="18" charset="0"/>
              </a:rPr>
              <a:t>LaFrance, J., Fray, E. &amp; Herbert, M. (2004) Gate-Keeping for Professional Social Work Practice. </a:t>
            </a:r>
            <a:r>
              <a:rPr lang="en-GB" i="1" dirty="0">
                <a:cs typeface="Times New Roman" pitchFamily="18" charset="0"/>
              </a:rPr>
              <a:t>Social Work Education,</a:t>
            </a:r>
            <a:r>
              <a:rPr lang="en-GB" dirty="0">
                <a:cs typeface="Times New Roman" pitchFamily="18" charset="0"/>
              </a:rPr>
              <a:t> 23</a:t>
            </a:r>
            <a:r>
              <a:rPr lang="en-GB" b="1" dirty="0">
                <a:cs typeface="Times New Roman" pitchFamily="18" charset="0"/>
              </a:rPr>
              <a:t>,</a:t>
            </a:r>
            <a:r>
              <a:rPr lang="en-GB" dirty="0">
                <a:cs typeface="Times New Roman" pitchFamily="18" charset="0"/>
              </a:rPr>
              <a:t> 325-340.</a:t>
            </a:r>
          </a:p>
          <a:p>
            <a:r>
              <a:rPr lang="en-GB" dirty="0" err="1">
                <a:cs typeface="Times New Roman" pitchFamily="18" charset="0"/>
              </a:rPr>
              <a:t>Salzberger</a:t>
            </a:r>
            <a:r>
              <a:rPr lang="en-GB" dirty="0">
                <a:cs typeface="Times New Roman" pitchFamily="18" charset="0"/>
              </a:rPr>
              <a:t>-Wittenberg, I., Williams, G. &amp; Osborne, E. (1983) </a:t>
            </a:r>
            <a:r>
              <a:rPr lang="en-GB" i="1" dirty="0">
                <a:cs typeface="Times New Roman" pitchFamily="18" charset="0"/>
              </a:rPr>
              <a:t>The Emotional Experience of Learning and Teaching, </a:t>
            </a:r>
            <a:r>
              <a:rPr lang="en-GB" dirty="0">
                <a:cs typeface="Times New Roman" pitchFamily="18" charset="0"/>
              </a:rPr>
              <a:t>London, </a:t>
            </a:r>
            <a:r>
              <a:rPr lang="en-GB" dirty="0" err="1">
                <a:cs typeface="Times New Roman" pitchFamily="18" charset="0"/>
              </a:rPr>
              <a:t>Karnac</a:t>
            </a:r>
            <a:r>
              <a:rPr lang="en-GB" dirty="0">
                <a:cs typeface="Times New Roman" pitchFamily="18" charset="0"/>
              </a:rPr>
              <a:t> Books</a:t>
            </a:r>
          </a:p>
          <a:p>
            <a:r>
              <a:rPr lang="en-GB" dirty="0">
                <a:cs typeface="Times New Roman" pitchFamily="18" charset="0"/>
              </a:rPr>
              <a:t>Sharp , M. &amp; Danbury, H. (1999) </a:t>
            </a:r>
            <a:r>
              <a:rPr lang="en-GB" i="1" dirty="0">
                <a:cs typeface="Times New Roman" pitchFamily="18" charset="0"/>
              </a:rPr>
              <a:t>The Management of Failing </a:t>
            </a:r>
            <a:r>
              <a:rPr lang="en-GB" i="1" dirty="0" err="1">
                <a:cs typeface="Times New Roman" pitchFamily="18" charset="0"/>
              </a:rPr>
              <a:t>DipSW</a:t>
            </a:r>
            <a:r>
              <a:rPr lang="en-GB" i="1" dirty="0">
                <a:cs typeface="Times New Roman" pitchFamily="18" charset="0"/>
              </a:rPr>
              <a:t> Students - Activities and Exercises to Prepare Practice Teachers for Work with Failing Students, </a:t>
            </a:r>
            <a:r>
              <a:rPr lang="en-GB" dirty="0">
                <a:cs typeface="Times New Roman" pitchFamily="18" charset="0"/>
              </a:rPr>
              <a:t>Aldershot, </a:t>
            </a:r>
            <a:r>
              <a:rPr lang="en-GB" dirty="0" err="1">
                <a:cs typeface="Times New Roman" pitchFamily="18" charset="0"/>
              </a:rPr>
              <a:t>Ashgate</a:t>
            </a:r>
            <a:r>
              <a:rPr lang="en-GB" dirty="0">
                <a:cs typeface="Times New Roman" pitchFamily="18" charset="0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7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827</TotalTime>
  <Words>4304</Words>
  <Application>Microsoft Office PowerPoint</Application>
  <PresentationFormat>Widescreen</PresentationFormat>
  <Paragraphs>411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Gill Sans MT</vt:lpstr>
      <vt:lpstr>Impact</vt:lpstr>
      <vt:lpstr>Times New Roman</vt:lpstr>
      <vt:lpstr>Badge</vt:lpstr>
      <vt:lpstr>Having Courageous Conversations in Placements: Feelings, Failings and Frustrations </vt:lpstr>
      <vt:lpstr>Outline of Presentation</vt:lpstr>
      <vt:lpstr>Social work educator for 17 years</vt:lpstr>
      <vt:lpstr>Social work educator for 17 years</vt:lpstr>
      <vt:lpstr>Social work educator for 17 years</vt:lpstr>
      <vt:lpstr>My research to date in practice learning</vt:lpstr>
      <vt:lpstr>My research to date in practice learning</vt:lpstr>
      <vt:lpstr>My research to date in practice learning</vt:lpstr>
      <vt:lpstr>So I am interested in exploring…</vt:lpstr>
      <vt:lpstr>FEELings about failing: Reflective Exercise </vt:lpstr>
      <vt:lpstr>The Frustrations: Why it is difficult to fail? (what the literature says)</vt:lpstr>
      <vt:lpstr>The Frustrations: Why it is difficult to fail? (what the literature says)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Feelings: Limited (but growing International and Multidisciplinary research base about the emotional impact}</vt:lpstr>
      <vt:lpstr>Courageous Conversations (Beddoe and Davys, 2016)  </vt:lpstr>
      <vt:lpstr>Courageous Conversations (Beddoe and Davys, 2016)  </vt:lpstr>
      <vt:lpstr>The Process in Brief  </vt:lpstr>
      <vt:lpstr>The Process in Brief  </vt:lpstr>
      <vt:lpstr>Things to think about (adapted from Maclean 2012)</vt:lpstr>
      <vt:lpstr>The Process in Brief  </vt:lpstr>
      <vt:lpstr>The Process in Brief  </vt:lpstr>
      <vt:lpstr>So……… What is your action plan for having courageous conversations?</vt:lpstr>
      <vt:lpstr>Concluding Comments </vt:lpstr>
      <vt:lpstr>Useful Reading?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Johanna Finch</dc:creator>
  <cp:lastModifiedBy>Jo Finch</cp:lastModifiedBy>
  <cp:revision>51</cp:revision>
  <cp:lastPrinted>2019-06-04T17:19:39Z</cp:lastPrinted>
  <dcterms:created xsi:type="dcterms:W3CDTF">2017-05-03T08:53:40Z</dcterms:created>
  <dcterms:modified xsi:type="dcterms:W3CDTF">2019-06-04T17:21:33Z</dcterms:modified>
</cp:coreProperties>
</file>