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91C20FC-28C8-4E4F-8EEE-DC39E6961BBB}">
          <p14:sldIdLst>
            <p14:sldId id="256"/>
          </p14:sldIdLst>
        </p14:section>
        <p14:section name="Untitled Section" id="{FAF88288-D9E4-497F-95EB-52BF878A7F17}">
          <p14:sldIdLst>
            <p14:sldId id="257"/>
            <p14:sldId id="258"/>
            <p14:sldId id="259"/>
            <p14:sldId id="260"/>
            <p14:sldId id="261"/>
            <p14:sldId id="264"/>
            <p14:sldId id="262"/>
            <p14:sldId id="263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EEE1E-BE77-401B-A094-A6CEB9340580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7B74C-C088-48DF-AB35-734F50AE01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562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EEE1E-BE77-401B-A094-A6CEB9340580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7B74C-C088-48DF-AB35-734F50AE01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903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EEE1E-BE77-401B-A094-A6CEB9340580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7B74C-C088-48DF-AB35-734F50AE01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8449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EEE1E-BE77-401B-A094-A6CEB9340580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7B74C-C088-48DF-AB35-734F50AE01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741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EEE1E-BE77-401B-A094-A6CEB9340580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7B74C-C088-48DF-AB35-734F50AE01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394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EEE1E-BE77-401B-A094-A6CEB9340580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7B74C-C088-48DF-AB35-734F50AE01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688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EEE1E-BE77-401B-A094-A6CEB9340580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7B74C-C088-48DF-AB35-734F50AE01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3485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EEE1E-BE77-401B-A094-A6CEB9340580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7B74C-C088-48DF-AB35-734F50AE01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293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EEE1E-BE77-401B-A094-A6CEB9340580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7B74C-C088-48DF-AB35-734F50AE01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908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EEE1E-BE77-401B-A094-A6CEB9340580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7B74C-C088-48DF-AB35-734F50AE01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0436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EEE1E-BE77-401B-A094-A6CEB9340580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7B74C-C088-48DF-AB35-734F50AE01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140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EEE1E-BE77-401B-A094-A6CEB9340580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7B74C-C088-48DF-AB35-734F50AE01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419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78;p26">
            <a:extLst>
              <a:ext uri="{FF2B5EF4-FFF2-40B4-BE49-F238E27FC236}">
                <a16:creationId xmlns:a16="http://schemas.microsoft.com/office/drawing/2014/main" id="{5856A840-A967-4490-90A2-E71C7D4DD569}"/>
              </a:ext>
            </a:extLst>
          </p:cNvPr>
          <p:cNvPicPr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9884" y="201331"/>
            <a:ext cx="5230761" cy="1517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blue faculty">
            <a:extLst>
              <a:ext uri="{FF2B5EF4-FFF2-40B4-BE49-F238E27FC236}">
                <a16:creationId xmlns:a16="http://schemas.microsoft.com/office/drawing/2014/main" id="{74C22B77-8E44-43E2-8E55-E95E18F4E7D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877" y="178467"/>
            <a:ext cx="3913239" cy="151759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55C191E2-6054-4BBC-BACC-E747E92E6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902591"/>
          </a:xfrm>
        </p:spPr>
        <p:txBody>
          <a:bodyPr/>
          <a:lstStyle/>
          <a:p>
            <a:r>
              <a:rPr lang="en-GB" dirty="0"/>
              <a:t>PEPS Refresh Launch</a:t>
            </a:r>
            <a:br>
              <a:rPr lang="en-GB" dirty="0"/>
            </a:br>
            <a:r>
              <a:rPr lang="en-GB" dirty="0"/>
              <a:t>27 November 2019</a:t>
            </a:r>
          </a:p>
        </p:txBody>
      </p:sp>
    </p:spTree>
    <p:extLst>
      <p:ext uri="{BB962C8B-B14F-4D97-AF65-F5344CB8AC3E}">
        <p14:creationId xmlns:p14="http://schemas.microsoft.com/office/powerpoint/2010/main" val="1162319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E37865C-1D08-4369-BC0E-3A92859EB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Language: Glossary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ACBB4D6-4AAD-4CCA-ACA3-0391B6325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Student</a:t>
            </a:r>
          </a:p>
          <a:p>
            <a:r>
              <a:rPr lang="en-GB" dirty="0"/>
              <a:t>Other learner</a:t>
            </a:r>
          </a:p>
          <a:p>
            <a:r>
              <a:rPr lang="en-GB" dirty="0"/>
              <a:t>Practice Educator Assessor</a:t>
            </a:r>
          </a:p>
          <a:p>
            <a:r>
              <a:rPr lang="en-GB" dirty="0"/>
              <a:t>PE Trainee</a:t>
            </a:r>
          </a:p>
          <a:p>
            <a:r>
              <a:rPr lang="en-GB" dirty="0"/>
              <a:t>Mentor</a:t>
            </a:r>
          </a:p>
          <a:p>
            <a:r>
              <a:rPr lang="en-GB" dirty="0"/>
              <a:t>Practice Educator</a:t>
            </a:r>
          </a:p>
          <a:p>
            <a:r>
              <a:rPr lang="en-GB" dirty="0"/>
              <a:t>Off-site PE</a:t>
            </a:r>
          </a:p>
          <a:p>
            <a:r>
              <a:rPr lang="en-GB" dirty="0"/>
              <a:t>On-site supervisor</a:t>
            </a:r>
          </a:p>
        </p:txBody>
      </p:sp>
    </p:spTree>
    <p:extLst>
      <p:ext uri="{BB962C8B-B14F-4D97-AF65-F5344CB8AC3E}">
        <p14:creationId xmlns:p14="http://schemas.microsoft.com/office/powerpoint/2010/main" val="3796374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DB65C-5B30-495E-992A-27D9C0986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239" y="516195"/>
            <a:ext cx="10515600" cy="1091380"/>
          </a:xfrm>
        </p:spPr>
        <p:txBody>
          <a:bodyPr/>
          <a:lstStyle/>
          <a:p>
            <a:pPr algn="ctr"/>
            <a:r>
              <a:rPr lang="en-GB" dirty="0"/>
              <a:t>Stages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76F16-4F3D-42E1-8B1A-F68A96D01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07575"/>
            <a:ext cx="10515600" cy="448207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To reach full qualification for sole responsibility for a final year student: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Registered SW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Min of 3 years relevant SW experience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Considerable amount of tuition, self study and assessment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Taught, supervised and assessed at least 2 different </a:t>
            </a:r>
            <a:r>
              <a:rPr lang="en-GB" dirty="0" smtClean="0">
                <a:solidFill>
                  <a:schemeClr val="tx1"/>
                </a:solidFill>
              </a:rPr>
              <a:t>SW </a:t>
            </a:r>
            <a:r>
              <a:rPr lang="en-GB" dirty="0">
                <a:solidFill>
                  <a:schemeClr val="tx1"/>
                </a:solidFill>
              </a:rPr>
              <a:t>learners at least one of which must be pre-qualifying level and </a:t>
            </a:r>
            <a:r>
              <a:rPr lang="en-GB" dirty="0" smtClean="0">
                <a:solidFill>
                  <a:schemeClr val="tx1"/>
                </a:solidFill>
              </a:rPr>
              <a:t>have primary responsibility </a:t>
            </a:r>
            <a:r>
              <a:rPr lang="en-GB" dirty="0">
                <a:solidFill>
                  <a:schemeClr val="tx1"/>
                </a:solidFill>
              </a:rPr>
              <a:t>for at least one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Stage 1 trainees not solely responsible for final assessment prior to qualification; need to have decision ratified by a Stage 2 </a:t>
            </a:r>
            <a:r>
              <a:rPr lang="en-GB" dirty="0" smtClean="0">
                <a:solidFill>
                  <a:schemeClr val="tx1"/>
                </a:solidFill>
              </a:rPr>
              <a:t>qualified PE </a:t>
            </a:r>
            <a:endParaRPr lang="en-GB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All trainees assessed against all domains at BOTH stages</a:t>
            </a:r>
          </a:p>
        </p:txBody>
      </p:sp>
    </p:spTree>
    <p:extLst>
      <p:ext uri="{BB962C8B-B14F-4D97-AF65-F5344CB8AC3E}">
        <p14:creationId xmlns:p14="http://schemas.microsoft.com/office/powerpoint/2010/main" val="1469773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26655-E787-4A7E-A012-3048F1280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412955"/>
            <a:ext cx="10515600" cy="1283110"/>
          </a:xfrm>
        </p:spPr>
        <p:txBody>
          <a:bodyPr/>
          <a:lstStyle/>
          <a:p>
            <a:r>
              <a:rPr lang="en-GB" dirty="0"/>
              <a:t>Practice Assessors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095BE6-E5D9-4712-84B5-749E480080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035277"/>
            <a:ext cx="10515600" cy="405437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Registered SW and Stage 2 qualified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Appropriate level of experience and capability to support less experienced </a:t>
            </a:r>
            <a:r>
              <a:rPr lang="en-GB" dirty="0" smtClean="0">
                <a:solidFill>
                  <a:schemeClr val="tx1"/>
                </a:solidFill>
              </a:rPr>
              <a:t>PEs </a:t>
            </a:r>
            <a:r>
              <a:rPr lang="en-GB" dirty="0">
                <a:solidFill>
                  <a:schemeClr val="tx1"/>
                </a:solidFill>
              </a:rPr>
              <a:t>through complex decision-making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Have had at least 5 students including </a:t>
            </a:r>
            <a:r>
              <a:rPr lang="en-GB" dirty="0" smtClean="0">
                <a:solidFill>
                  <a:schemeClr val="tx1"/>
                </a:solidFill>
              </a:rPr>
              <a:t>the 2 </a:t>
            </a:r>
            <a:r>
              <a:rPr lang="en-GB" dirty="0">
                <a:solidFill>
                  <a:schemeClr val="tx1"/>
                </a:solidFill>
              </a:rPr>
              <a:t>assessed for PE course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2060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AF3B2-C16B-436D-A219-C5C531F0E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98207"/>
            <a:ext cx="10515600" cy="1135626"/>
          </a:xfrm>
        </p:spPr>
        <p:txBody>
          <a:bodyPr/>
          <a:lstStyle/>
          <a:p>
            <a:pPr algn="ctr"/>
            <a:r>
              <a:rPr lang="en-GB" dirty="0"/>
              <a:t>Organisational Support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26D42-190D-4023-8208-331330903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858297"/>
            <a:ext cx="10515600" cy="423135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All PEs and OSS will require ongoing support while supervising and assessing a learner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Offering a </a:t>
            </a:r>
            <a:r>
              <a:rPr lang="en-GB" dirty="0" smtClean="0">
                <a:solidFill>
                  <a:schemeClr val="tx1"/>
                </a:solidFill>
              </a:rPr>
              <a:t>student </a:t>
            </a:r>
            <a:r>
              <a:rPr lang="en-GB" dirty="0">
                <a:solidFill>
                  <a:schemeClr val="tx1"/>
                </a:solidFill>
              </a:rPr>
              <a:t>placement is a </a:t>
            </a:r>
            <a:r>
              <a:rPr lang="en-GB" b="1" dirty="0">
                <a:solidFill>
                  <a:schemeClr val="tx1"/>
                </a:solidFill>
              </a:rPr>
              <a:t>whole-team  commitment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Managers need to ensure that team members are involved in supporting the learner and the 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Policies: support for PEs through regular supervision with supervisor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                 Employer-based or HEI based mentors for trainees </a:t>
            </a:r>
            <a:r>
              <a:rPr lang="en-GB" dirty="0" smtClean="0">
                <a:solidFill>
                  <a:schemeClr val="tx1"/>
                </a:solidFill>
              </a:rPr>
              <a:t>or returning PEs</a:t>
            </a:r>
            <a:endParaRPr lang="en-GB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                 </a:t>
            </a:r>
            <a:r>
              <a:rPr lang="en-GB" dirty="0" smtClean="0">
                <a:solidFill>
                  <a:schemeClr val="tx1"/>
                </a:solidFill>
              </a:rPr>
              <a:t>Regular </a:t>
            </a:r>
            <a:r>
              <a:rPr lang="en-GB" dirty="0">
                <a:solidFill>
                  <a:schemeClr val="tx1"/>
                </a:solidFill>
              </a:rPr>
              <a:t>group meetings of </a:t>
            </a:r>
            <a:r>
              <a:rPr lang="en-GB" dirty="0" smtClean="0">
                <a:solidFill>
                  <a:schemeClr val="tx1"/>
                </a:solidFill>
              </a:rPr>
              <a:t>PEs to </a:t>
            </a:r>
            <a:r>
              <a:rPr lang="en-GB" dirty="0">
                <a:solidFill>
                  <a:schemeClr val="tx1"/>
                </a:solidFill>
              </a:rPr>
              <a:t>discuss issues and </a:t>
            </a:r>
            <a:r>
              <a:rPr lang="en-GB" dirty="0" smtClean="0">
                <a:solidFill>
                  <a:schemeClr val="tx1"/>
                </a:solidFill>
              </a:rPr>
              <a:t>challenges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408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95626-462E-4AF3-B91C-6C99A4F04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80220"/>
            <a:ext cx="10515600" cy="1032386"/>
          </a:xfrm>
        </p:spPr>
        <p:txBody>
          <a:bodyPr>
            <a:normAutofit/>
          </a:bodyPr>
          <a:lstStyle/>
          <a:p>
            <a:r>
              <a:rPr lang="en-GB" dirty="0" smtClean="0"/>
              <a:t>Organisational Support (cont.)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E91E89-5CED-4C3D-9E5B-16371B9EE5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474839"/>
            <a:ext cx="10515600" cy="4614811"/>
          </a:xfrm>
        </p:spPr>
        <p:txBody>
          <a:bodyPr>
            <a:normAutofit lnSpcReduction="10000"/>
          </a:bodyPr>
          <a:lstStyle/>
          <a:p>
            <a:r>
              <a:rPr lang="en-GB" dirty="0">
                <a:solidFill>
                  <a:schemeClr val="tx1"/>
                </a:solidFill>
              </a:rPr>
              <a:t>Workload relief to </a:t>
            </a:r>
            <a:r>
              <a:rPr lang="en-GB" dirty="0" smtClean="0">
                <a:solidFill>
                  <a:schemeClr val="tx1"/>
                </a:solidFill>
              </a:rPr>
              <a:t>include, for example: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Honorarium</a:t>
            </a:r>
          </a:p>
          <a:p>
            <a:r>
              <a:rPr lang="en-GB" dirty="0">
                <a:solidFill>
                  <a:schemeClr val="tx1"/>
                </a:solidFill>
              </a:rPr>
              <a:t>Reduced caseload</a:t>
            </a:r>
          </a:p>
          <a:p>
            <a:r>
              <a:rPr lang="en-GB" dirty="0">
                <a:solidFill>
                  <a:schemeClr val="tx1"/>
                </a:solidFill>
              </a:rPr>
              <a:t>No new work allocated</a:t>
            </a:r>
          </a:p>
          <a:p>
            <a:r>
              <a:rPr lang="en-GB" dirty="0">
                <a:solidFill>
                  <a:schemeClr val="tx1"/>
                </a:solidFill>
              </a:rPr>
              <a:t>Agreed TOIL</a:t>
            </a:r>
          </a:p>
          <a:p>
            <a:r>
              <a:rPr lang="en-GB" dirty="0">
                <a:solidFill>
                  <a:schemeClr val="tx1"/>
                </a:solidFill>
              </a:rPr>
              <a:t>Protected time for completion of reports and other documents</a:t>
            </a:r>
          </a:p>
          <a:p>
            <a:r>
              <a:rPr lang="en-GB" dirty="0">
                <a:solidFill>
                  <a:schemeClr val="tx1"/>
                </a:solidFill>
              </a:rPr>
              <a:t>Whole team takes responsibility with named practitioners providing cover where necessary</a:t>
            </a:r>
          </a:p>
          <a:p>
            <a:r>
              <a:rPr lang="en-GB" dirty="0">
                <a:solidFill>
                  <a:schemeClr val="tx1"/>
                </a:solidFill>
              </a:rPr>
              <a:t>Employers and HEIs </a:t>
            </a:r>
            <a:r>
              <a:rPr lang="en-GB" dirty="0" smtClean="0">
                <a:solidFill>
                  <a:schemeClr val="tx1"/>
                </a:solidFill>
              </a:rPr>
              <a:t>ensure opportunities </a:t>
            </a:r>
            <a:r>
              <a:rPr lang="en-GB" dirty="0">
                <a:solidFill>
                  <a:schemeClr val="tx1"/>
                </a:solidFill>
              </a:rPr>
              <a:t>for </a:t>
            </a:r>
            <a:r>
              <a:rPr lang="en-GB" dirty="0" smtClean="0">
                <a:solidFill>
                  <a:schemeClr val="tx1"/>
                </a:solidFill>
              </a:rPr>
              <a:t>CPD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EMPLOYERS </a:t>
            </a:r>
            <a:r>
              <a:rPr lang="en-GB" dirty="0" smtClean="0">
                <a:solidFill>
                  <a:schemeClr val="tx1"/>
                </a:solidFill>
              </a:rPr>
              <a:t>TO CONSIDER OFERING </a:t>
            </a:r>
            <a:r>
              <a:rPr lang="en-GB" dirty="0">
                <a:solidFill>
                  <a:schemeClr val="tx1"/>
                </a:solidFill>
              </a:rPr>
              <a:t>REMUNERAITON FOR THOSE INVOLVED IN </a:t>
            </a:r>
            <a:r>
              <a:rPr lang="en-GB" dirty="0" smtClean="0">
                <a:solidFill>
                  <a:schemeClr val="tx1"/>
                </a:solidFill>
              </a:rPr>
              <a:t>PLACEMENTS?</a:t>
            </a:r>
            <a:endParaRPr lang="en-GB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6205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280DD-8C30-4158-8D49-AD023C361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30943"/>
            <a:ext cx="10515600" cy="67842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PE CPD/Monitoring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F3B4C1-8A95-4E47-9F45-7265E59B0E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533833"/>
            <a:ext cx="10515600" cy="4555818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Employers should </a:t>
            </a:r>
            <a:r>
              <a:rPr lang="en-GB" dirty="0" smtClean="0">
                <a:solidFill>
                  <a:schemeClr val="tx1"/>
                </a:solidFill>
              </a:rPr>
              <a:t>evidence </a:t>
            </a:r>
            <a:r>
              <a:rPr lang="en-GB" dirty="0">
                <a:solidFill>
                  <a:schemeClr val="tx1"/>
                </a:solidFill>
              </a:rPr>
              <a:t>that </a:t>
            </a:r>
            <a:r>
              <a:rPr lang="en-GB" dirty="0" smtClean="0">
                <a:solidFill>
                  <a:schemeClr val="tx1"/>
                </a:solidFill>
              </a:rPr>
              <a:t>PEs </a:t>
            </a:r>
            <a:r>
              <a:rPr lang="en-GB" dirty="0">
                <a:solidFill>
                  <a:schemeClr val="tx1"/>
                </a:solidFill>
              </a:rPr>
              <a:t>have relevant opportunities to undertake CPD and are able to demonstrate continued proficiency and capability</a:t>
            </a:r>
          </a:p>
          <a:p>
            <a:r>
              <a:rPr lang="en-GB" dirty="0">
                <a:solidFill>
                  <a:schemeClr val="tx1"/>
                </a:solidFill>
              </a:rPr>
              <a:t>Employers should record numbers and relevant details of staff completing training to monitor currency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PEs </a:t>
            </a:r>
            <a:r>
              <a:rPr lang="en-GB" dirty="0">
                <a:solidFill>
                  <a:schemeClr val="tx1"/>
                </a:solidFill>
              </a:rPr>
              <a:t>should keep a CPD record-relevant to PE role</a:t>
            </a:r>
          </a:p>
        </p:txBody>
      </p:sp>
    </p:spTree>
    <p:extLst>
      <p:ext uri="{BB962C8B-B14F-4D97-AF65-F5344CB8AC3E}">
        <p14:creationId xmlns:p14="http://schemas.microsoft.com/office/powerpoint/2010/main" val="354363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7D03A-1D8F-4F5D-8929-C7CB38006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98206"/>
            <a:ext cx="10515600" cy="1224117"/>
          </a:xfrm>
        </p:spPr>
        <p:txBody>
          <a:bodyPr>
            <a:normAutofit/>
          </a:bodyPr>
          <a:lstStyle/>
          <a:p>
            <a:r>
              <a:rPr lang="en-GB" dirty="0"/>
              <a:t>Maintaining Currency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AC145F-4D80-4731-B869-31E6349B22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858297"/>
            <a:ext cx="10515600" cy="4231353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Qualification </a:t>
            </a:r>
            <a:r>
              <a:rPr lang="en-GB" dirty="0">
                <a:solidFill>
                  <a:schemeClr val="tx1"/>
                </a:solidFill>
              </a:rPr>
              <a:t>lapses if not had a student for 2 years</a:t>
            </a:r>
          </a:p>
          <a:p>
            <a:r>
              <a:rPr lang="en-GB" dirty="0">
                <a:solidFill>
                  <a:schemeClr val="tx1"/>
                </a:solidFill>
              </a:rPr>
              <a:t>But other </a:t>
            </a:r>
            <a:r>
              <a:rPr lang="en-GB" dirty="0" smtClean="0">
                <a:solidFill>
                  <a:schemeClr val="tx1"/>
                </a:solidFill>
              </a:rPr>
              <a:t>activities which help maintain currency are: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Organising </a:t>
            </a:r>
            <a:r>
              <a:rPr lang="en-GB" dirty="0">
                <a:solidFill>
                  <a:schemeClr val="tx1"/>
                </a:solidFill>
              </a:rPr>
              <a:t>and supporting </a:t>
            </a:r>
            <a:r>
              <a:rPr lang="en-GB" dirty="0" smtClean="0">
                <a:solidFill>
                  <a:schemeClr val="tx1"/>
                </a:solidFill>
              </a:rPr>
              <a:t>placements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Providing teaching and </a:t>
            </a:r>
            <a:r>
              <a:rPr lang="en-GB" dirty="0" smtClean="0">
                <a:solidFill>
                  <a:schemeClr val="tx1"/>
                </a:solidFill>
              </a:rPr>
              <a:t>learning </a:t>
            </a:r>
            <a:r>
              <a:rPr lang="en-GB" dirty="0">
                <a:solidFill>
                  <a:schemeClr val="tx1"/>
                </a:solidFill>
              </a:rPr>
              <a:t>opportunities</a:t>
            </a:r>
          </a:p>
          <a:p>
            <a:r>
              <a:rPr lang="en-GB" dirty="0">
                <a:solidFill>
                  <a:schemeClr val="tx1"/>
                </a:solidFill>
              </a:rPr>
              <a:t>Observing other </a:t>
            </a:r>
            <a:r>
              <a:rPr lang="en-GB" dirty="0" smtClean="0">
                <a:solidFill>
                  <a:schemeClr val="tx1"/>
                </a:solidFill>
              </a:rPr>
              <a:t>PEs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Evidence </a:t>
            </a:r>
            <a:r>
              <a:rPr lang="en-GB" dirty="0">
                <a:solidFill>
                  <a:schemeClr val="tx1"/>
                </a:solidFill>
              </a:rPr>
              <a:t>of </a:t>
            </a:r>
            <a:r>
              <a:rPr lang="en-GB" dirty="0" smtClean="0">
                <a:solidFill>
                  <a:schemeClr val="tx1"/>
                </a:solidFill>
              </a:rPr>
              <a:t>report-writing regarding learning and assessment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Supervising and supporting </a:t>
            </a:r>
            <a:r>
              <a:rPr lang="en-GB" dirty="0" smtClean="0">
                <a:solidFill>
                  <a:schemeClr val="tx1"/>
                </a:solidFill>
              </a:rPr>
              <a:t>NQSWs or other learners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687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D92DE-248B-441E-B6B4-734F3647A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83458"/>
            <a:ext cx="10515600" cy="1106129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Refreshing your PEPS after a break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76596-30E3-4E04-8C9B-B830AF42FA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828801"/>
            <a:ext cx="10515600" cy="4260850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For example: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Submission </a:t>
            </a:r>
            <a:r>
              <a:rPr lang="en-GB" dirty="0">
                <a:solidFill>
                  <a:schemeClr val="tx1"/>
                </a:solidFill>
              </a:rPr>
              <a:t>of short portfolio</a:t>
            </a:r>
          </a:p>
          <a:p>
            <a:r>
              <a:rPr lang="en-GB" dirty="0">
                <a:solidFill>
                  <a:schemeClr val="tx1"/>
                </a:solidFill>
              </a:rPr>
              <a:t>Presenting to a QA panel</a:t>
            </a:r>
          </a:p>
          <a:p>
            <a:r>
              <a:rPr lang="en-GB" dirty="0">
                <a:solidFill>
                  <a:schemeClr val="tx1"/>
                </a:solidFill>
              </a:rPr>
              <a:t>HEI refresher course</a:t>
            </a:r>
          </a:p>
          <a:p>
            <a:r>
              <a:rPr lang="en-GB" dirty="0">
                <a:solidFill>
                  <a:schemeClr val="tx1"/>
                </a:solidFill>
              </a:rPr>
              <a:t>Decisions undertaken BY REGIONAL BOARDS</a:t>
            </a:r>
          </a:p>
          <a:p>
            <a:r>
              <a:rPr lang="en-GB" dirty="0">
                <a:solidFill>
                  <a:schemeClr val="tx1"/>
                </a:solidFill>
              </a:rPr>
              <a:t>Other methods agreed in consultation with the HEI providing the student and </a:t>
            </a:r>
            <a:r>
              <a:rPr lang="en-GB" dirty="0" smtClean="0">
                <a:solidFill>
                  <a:schemeClr val="tx1"/>
                </a:solidFill>
              </a:rPr>
              <a:t>the placement </a:t>
            </a:r>
            <a:r>
              <a:rPr lang="en-GB" dirty="0">
                <a:solidFill>
                  <a:schemeClr val="tx1"/>
                </a:solidFill>
              </a:rPr>
              <a:t>provider</a:t>
            </a:r>
          </a:p>
        </p:txBody>
      </p:sp>
    </p:spTree>
    <p:extLst>
      <p:ext uri="{BB962C8B-B14F-4D97-AF65-F5344CB8AC3E}">
        <p14:creationId xmlns:p14="http://schemas.microsoft.com/office/powerpoint/2010/main" val="1546526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B588C-C7F3-44CA-9B12-71D6242B3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68351"/>
            <a:ext cx="10515600" cy="1045702"/>
          </a:xfrm>
        </p:spPr>
        <p:txBody>
          <a:bodyPr>
            <a:normAutofit fontScale="90000"/>
          </a:bodyPr>
          <a:lstStyle/>
          <a:p>
            <a:r>
              <a:rPr lang="en-GB" dirty="0"/>
              <a:t>Off </a:t>
            </a:r>
            <a:r>
              <a:rPr lang="en-GB" dirty="0" smtClean="0"/>
              <a:t>Site PEs and On Site Supervisors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763CE-20DE-49FF-83CF-1DCA27D6A8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138517"/>
            <a:ext cx="10515600" cy="3951134"/>
          </a:xfrm>
        </p:spPr>
        <p:txBody>
          <a:bodyPr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An Off-Site PE must be PEPS Stage 2 qualified</a:t>
            </a:r>
            <a:endParaRPr lang="en-GB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Placement providers have duty to ensure independent PEs are capable and current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OSS not necessarily qualified </a:t>
            </a:r>
            <a:r>
              <a:rPr lang="en-GB" dirty="0" smtClean="0">
                <a:solidFill>
                  <a:schemeClr val="tx1"/>
                </a:solidFill>
              </a:rPr>
              <a:t>SWs for Stage 1 (but normally should be for Stage 2), </a:t>
            </a:r>
            <a:r>
              <a:rPr lang="en-GB" dirty="0">
                <a:solidFill>
                  <a:schemeClr val="tx1"/>
                </a:solidFill>
              </a:rPr>
              <a:t>but experienced in a role related to SW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Recommended </a:t>
            </a:r>
            <a:r>
              <a:rPr lang="en-GB" dirty="0" smtClean="0">
                <a:solidFill>
                  <a:schemeClr val="tx1"/>
                </a:solidFill>
              </a:rPr>
              <a:t>OSS </a:t>
            </a:r>
            <a:r>
              <a:rPr lang="en-GB" dirty="0">
                <a:solidFill>
                  <a:schemeClr val="tx1"/>
                </a:solidFill>
              </a:rPr>
              <a:t>should be working towards Stage 1 and within PEPS values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Line manager to ensure OSS is competent to provide day-to-day supervision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OSS should </a:t>
            </a:r>
            <a:r>
              <a:rPr lang="en-GB" dirty="0">
                <a:solidFill>
                  <a:schemeClr val="tx1"/>
                </a:solidFill>
              </a:rPr>
              <a:t>have </a:t>
            </a:r>
            <a:r>
              <a:rPr lang="en-GB" dirty="0" smtClean="0">
                <a:solidFill>
                  <a:schemeClr val="tx1"/>
                </a:solidFill>
              </a:rPr>
              <a:t>at least minimum </a:t>
            </a:r>
            <a:r>
              <a:rPr lang="en-GB" dirty="0">
                <a:solidFill>
                  <a:schemeClr val="tx1"/>
                </a:solidFill>
              </a:rPr>
              <a:t>training and </a:t>
            </a:r>
            <a:r>
              <a:rPr lang="en-GB" dirty="0" smtClean="0">
                <a:solidFill>
                  <a:schemeClr val="tx1"/>
                </a:solidFill>
              </a:rPr>
              <a:t>preferably recent </a:t>
            </a:r>
            <a:r>
              <a:rPr lang="en-GB" dirty="0">
                <a:solidFill>
                  <a:schemeClr val="tx1"/>
                </a:solidFill>
              </a:rPr>
              <a:t>previous experience of supporting </a:t>
            </a:r>
            <a:r>
              <a:rPr lang="en-GB" dirty="0" smtClean="0">
                <a:solidFill>
                  <a:schemeClr val="tx1"/>
                </a:solidFill>
              </a:rPr>
              <a:t>Student SWs </a:t>
            </a:r>
            <a:r>
              <a:rPr lang="en-GB" dirty="0">
                <a:solidFill>
                  <a:schemeClr val="tx1"/>
                </a:solidFill>
              </a:rPr>
              <a:t>in the team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Other qualified professionals should have access to training as OSS and be provided with support by PE</a:t>
            </a:r>
          </a:p>
        </p:txBody>
      </p:sp>
    </p:spTree>
    <p:extLst>
      <p:ext uri="{BB962C8B-B14F-4D97-AF65-F5344CB8AC3E}">
        <p14:creationId xmlns:p14="http://schemas.microsoft.com/office/powerpoint/2010/main" val="673517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</TotalTime>
  <Words>526</Words>
  <Application>Microsoft Office PowerPoint</Application>
  <PresentationFormat>Widescreen</PresentationFormat>
  <Paragraphs>66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PEPS Refresh Launch 27 November 2019</vt:lpstr>
      <vt:lpstr>Language: Glossary</vt:lpstr>
      <vt:lpstr>Stages</vt:lpstr>
      <vt:lpstr>Practice Assessors</vt:lpstr>
      <vt:lpstr>Organisational Support</vt:lpstr>
      <vt:lpstr>Organisational Support (cont.)</vt:lpstr>
      <vt:lpstr>PE CPD/Monitoring</vt:lpstr>
      <vt:lpstr>Maintaining Currency</vt:lpstr>
      <vt:lpstr>Refreshing your PEPS after a break</vt:lpstr>
      <vt:lpstr>Off Site PEs and On Site Supervisors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PEPS Refresh Launch 27 November 2019</dc:title>
  <dc:creator>Dale vangraan</dc:creator>
  <cp:lastModifiedBy>Dicken, Carol</cp:lastModifiedBy>
  <cp:revision>9</cp:revision>
  <dcterms:created xsi:type="dcterms:W3CDTF">2019-11-25T07:19:23Z</dcterms:created>
  <dcterms:modified xsi:type="dcterms:W3CDTF">2019-11-27T14:01:10Z</dcterms:modified>
</cp:coreProperties>
</file>