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6858000" cx="9144000"/>
  <p:notesSz cx="6797675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3" roundtripDataSignature="AMtx7miaY/ohuEWZZ62UynuKUw6TbE2k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53D1D81-6332-4392-8D6C-3564C7B667D7}">
  <a:tblStyle styleId="{253D1D81-6332-4392-8D6C-3564C7B667D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customschemas.google.com/relationships/presentationmetadata" Target="metadata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6400" cy="4968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1276" y="0"/>
            <a:ext cx="2946400" cy="4968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19163" y="744538"/>
            <a:ext cx="495935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06465" y="4715710"/>
            <a:ext cx="4984750" cy="4466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9831"/>
            <a:ext cx="2946400" cy="49680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1276" y="9429831"/>
            <a:ext cx="2946400" cy="49680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906465" y="4715710"/>
            <a:ext cx="4984750" cy="4466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919163" y="744538"/>
            <a:ext cx="495935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906465" y="4715710"/>
            <a:ext cx="4984750" cy="4466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919163" y="744538"/>
            <a:ext cx="495935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906465" y="4715710"/>
            <a:ext cx="4984750" cy="4466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919163" y="744538"/>
            <a:ext cx="495935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9ce474e635_0_4:notes"/>
          <p:cNvSpPr txBox="1"/>
          <p:nvPr>
            <p:ph idx="1" type="body"/>
          </p:nvPr>
        </p:nvSpPr>
        <p:spPr>
          <a:xfrm>
            <a:off x="906465" y="4715710"/>
            <a:ext cx="4984800" cy="44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g9ce474e635_0_4:notes"/>
          <p:cNvSpPr/>
          <p:nvPr>
            <p:ph idx="2" type="sldImg"/>
          </p:nvPr>
        </p:nvSpPr>
        <p:spPr>
          <a:xfrm>
            <a:off x="919163" y="744538"/>
            <a:ext cx="4959300" cy="3721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:notes"/>
          <p:cNvSpPr txBox="1"/>
          <p:nvPr>
            <p:ph idx="1" type="body"/>
          </p:nvPr>
        </p:nvSpPr>
        <p:spPr>
          <a:xfrm>
            <a:off x="906465" y="4715710"/>
            <a:ext cx="4984800" cy="44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" name="Google Shape;119;p9:notes"/>
          <p:cNvSpPr/>
          <p:nvPr>
            <p:ph idx="2" type="sldImg"/>
          </p:nvPr>
        </p:nvSpPr>
        <p:spPr>
          <a:xfrm>
            <a:off x="919163" y="744538"/>
            <a:ext cx="4959300" cy="3721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/>
          <p:nvPr>
            <p:ph idx="1" type="body"/>
          </p:nvPr>
        </p:nvSpPr>
        <p:spPr>
          <a:xfrm>
            <a:off x="906465" y="4715710"/>
            <a:ext cx="4984800" cy="44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p6:notes"/>
          <p:cNvSpPr/>
          <p:nvPr>
            <p:ph idx="2" type="sldImg"/>
          </p:nvPr>
        </p:nvSpPr>
        <p:spPr>
          <a:xfrm>
            <a:off x="919163" y="744538"/>
            <a:ext cx="4959300" cy="3721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b2d78f714_0_24:notes"/>
          <p:cNvSpPr/>
          <p:nvPr>
            <p:ph idx="2" type="sldImg"/>
          </p:nvPr>
        </p:nvSpPr>
        <p:spPr>
          <a:xfrm>
            <a:off x="1133243" y="744497"/>
            <a:ext cx="4531800" cy="3722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5" name="Google Shape;135;g8b2d78f714_0_24:notes"/>
          <p:cNvSpPr txBox="1"/>
          <p:nvPr>
            <p:ph idx="1" type="body"/>
          </p:nvPr>
        </p:nvSpPr>
        <p:spPr>
          <a:xfrm>
            <a:off x="679768" y="4715147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8b9245d146_0_14:notes"/>
          <p:cNvSpPr txBox="1"/>
          <p:nvPr>
            <p:ph idx="1" type="body"/>
          </p:nvPr>
        </p:nvSpPr>
        <p:spPr>
          <a:xfrm>
            <a:off x="906465" y="4715710"/>
            <a:ext cx="4984800" cy="44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" name="Google Shape;154;g8b9245d146_0_14:notes"/>
          <p:cNvSpPr/>
          <p:nvPr>
            <p:ph idx="2" type="sldImg"/>
          </p:nvPr>
        </p:nvSpPr>
        <p:spPr>
          <a:xfrm>
            <a:off x="919163" y="744538"/>
            <a:ext cx="4959300" cy="3721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8b2d78f714_0_4:notes"/>
          <p:cNvSpPr txBox="1"/>
          <p:nvPr>
            <p:ph idx="1" type="body"/>
          </p:nvPr>
        </p:nvSpPr>
        <p:spPr>
          <a:xfrm>
            <a:off x="906465" y="4715710"/>
            <a:ext cx="4984800" cy="44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8b2d78f714_0_4:notes"/>
          <p:cNvSpPr/>
          <p:nvPr>
            <p:ph idx="2" type="sldImg"/>
          </p:nvPr>
        </p:nvSpPr>
        <p:spPr>
          <a:xfrm>
            <a:off x="919163" y="744538"/>
            <a:ext cx="4959300" cy="3721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8b2d78f714_0_108:notes"/>
          <p:cNvSpPr txBox="1"/>
          <p:nvPr>
            <p:ph idx="1" type="body"/>
          </p:nvPr>
        </p:nvSpPr>
        <p:spPr>
          <a:xfrm>
            <a:off x="906465" y="4715710"/>
            <a:ext cx="4984800" cy="44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8" name="Google Shape;168;g8b2d78f714_0_108:notes"/>
          <p:cNvSpPr/>
          <p:nvPr>
            <p:ph idx="2" type="sldImg"/>
          </p:nvPr>
        </p:nvSpPr>
        <p:spPr>
          <a:xfrm>
            <a:off x="919163" y="744538"/>
            <a:ext cx="4959300" cy="3721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/>
          <p:nvPr>
            <p:ph idx="1" type="body"/>
          </p:nvPr>
        </p:nvSpPr>
        <p:spPr>
          <a:xfrm>
            <a:off x="906465" y="4715710"/>
            <a:ext cx="4984750" cy="4466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5" name="Google Shape;175;p5:notes"/>
          <p:cNvSpPr/>
          <p:nvPr>
            <p:ph idx="2" type="sldImg"/>
          </p:nvPr>
        </p:nvSpPr>
        <p:spPr>
          <a:xfrm>
            <a:off x="919163" y="744538"/>
            <a:ext cx="495935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8b2d78f714_0_95:notes"/>
          <p:cNvSpPr txBox="1"/>
          <p:nvPr>
            <p:ph idx="1" type="body"/>
          </p:nvPr>
        </p:nvSpPr>
        <p:spPr>
          <a:xfrm>
            <a:off x="906465" y="4715710"/>
            <a:ext cx="4984800" cy="44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g8b2d78f714_0_95:notes"/>
          <p:cNvSpPr/>
          <p:nvPr>
            <p:ph idx="2" type="sldImg"/>
          </p:nvPr>
        </p:nvSpPr>
        <p:spPr>
          <a:xfrm>
            <a:off x="919163" y="744538"/>
            <a:ext cx="4959300" cy="3721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3:notes"/>
          <p:cNvSpPr txBox="1"/>
          <p:nvPr>
            <p:ph idx="1" type="body"/>
          </p:nvPr>
        </p:nvSpPr>
        <p:spPr>
          <a:xfrm>
            <a:off x="906465" y="4715710"/>
            <a:ext cx="4984800" cy="44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p13:notes"/>
          <p:cNvSpPr/>
          <p:nvPr>
            <p:ph idx="2" type="sldImg"/>
          </p:nvPr>
        </p:nvSpPr>
        <p:spPr>
          <a:xfrm>
            <a:off x="919163" y="744538"/>
            <a:ext cx="4959300" cy="3721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4:notes"/>
          <p:cNvSpPr txBox="1"/>
          <p:nvPr>
            <p:ph idx="1" type="body"/>
          </p:nvPr>
        </p:nvSpPr>
        <p:spPr>
          <a:xfrm>
            <a:off x="906465" y="4715710"/>
            <a:ext cx="4984800" cy="44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p14:notes"/>
          <p:cNvSpPr/>
          <p:nvPr>
            <p:ph idx="2" type="sldImg"/>
          </p:nvPr>
        </p:nvSpPr>
        <p:spPr>
          <a:xfrm>
            <a:off x="919163" y="744538"/>
            <a:ext cx="4959300" cy="3721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9:notes"/>
          <p:cNvSpPr txBox="1"/>
          <p:nvPr>
            <p:ph idx="1" type="body"/>
          </p:nvPr>
        </p:nvSpPr>
        <p:spPr>
          <a:xfrm>
            <a:off x="906465" y="4715710"/>
            <a:ext cx="4984750" cy="4466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" name="Google Shape;204;p19:notes"/>
          <p:cNvSpPr/>
          <p:nvPr>
            <p:ph idx="2" type="sldImg"/>
          </p:nvPr>
        </p:nvSpPr>
        <p:spPr>
          <a:xfrm>
            <a:off x="919163" y="744538"/>
            <a:ext cx="495935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:notes"/>
          <p:cNvSpPr txBox="1"/>
          <p:nvPr>
            <p:ph idx="1" type="body"/>
          </p:nvPr>
        </p:nvSpPr>
        <p:spPr>
          <a:xfrm>
            <a:off x="906465" y="4715710"/>
            <a:ext cx="4984800" cy="44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9" name="Google Shape;209;p10:notes"/>
          <p:cNvSpPr/>
          <p:nvPr>
            <p:ph idx="2" type="sldImg"/>
          </p:nvPr>
        </p:nvSpPr>
        <p:spPr>
          <a:xfrm>
            <a:off x="919163" y="744538"/>
            <a:ext cx="4959300" cy="3721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1:notes"/>
          <p:cNvSpPr txBox="1"/>
          <p:nvPr>
            <p:ph idx="1" type="body"/>
          </p:nvPr>
        </p:nvSpPr>
        <p:spPr>
          <a:xfrm>
            <a:off x="906465" y="4715710"/>
            <a:ext cx="4984800" cy="44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9" name="Google Shape;219;p11:notes"/>
          <p:cNvSpPr/>
          <p:nvPr>
            <p:ph idx="2" type="sldImg"/>
          </p:nvPr>
        </p:nvSpPr>
        <p:spPr>
          <a:xfrm>
            <a:off x="919163" y="744538"/>
            <a:ext cx="4959300" cy="3721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8:notes"/>
          <p:cNvSpPr txBox="1"/>
          <p:nvPr>
            <p:ph idx="1" type="body"/>
          </p:nvPr>
        </p:nvSpPr>
        <p:spPr>
          <a:xfrm>
            <a:off x="906465" y="4715710"/>
            <a:ext cx="4984800" cy="44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6" name="Google Shape;226;p18:notes"/>
          <p:cNvSpPr/>
          <p:nvPr>
            <p:ph idx="2" type="sldImg"/>
          </p:nvPr>
        </p:nvSpPr>
        <p:spPr>
          <a:xfrm>
            <a:off x="919163" y="744538"/>
            <a:ext cx="4959300" cy="3721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9ce474e635_0_18:notes"/>
          <p:cNvSpPr txBox="1"/>
          <p:nvPr>
            <p:ph idx="1" type="body"/>
          </p:nvPr>
        </p:nvSpPr>
        <p:spPr>
          <a:xfrm>
            <a:off x="906465" y="4715710"/>
            <a:ext cx="4984800" cy="44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3" name="Google Shape;233;g9ce474e635_0_18:notes"/>
          <p:cNvSpPr/>
          <p:nvPr>
            <p:ph idx="2" type="sldImg"/>
          </p:nvPr>
        </p:nvSpPr>
        <p:spPr>
          <a:xfrm>
            <a:off x="919163" y="744538"/>
            <a:ext cx="4959300" cy="3721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9ce474e635_0_29:notes"/>
          <p:cNvSpPr/>
          <p:nvPr>
            <p:ph idx="2" type="sldImg"/>
          </p:nvPr>
        </p:nvSpPr>
        <p:spPr>
          <a:xfrm>
            <a:off x="1133195" y="744497"/>
            <a:ext cx="4532100" cy="3722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40" name="Google Shape;240;g9ce474e635_0_29:notes"/>
          <p:cNvSpPr txBox="1"/>
          <p:nvPr>
            <p:ph idx="1" type="body"/>
          </p:nvPr>
        </p:nvSpPr>
        <p:spPr>
          <a:xfrm>
            <a:off x="679768" y="4715147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0:notes"/>
          <p:cNvSpPr txBox="1"/>
          <p:nvPr>
            <p:ph idx="1" type="body"/>
          </p:nvPr>
        </p:nvSpPr>
        <p:spPr>
          <a:xfrm>
            <a:off x="906465" y="4715710"/>
            <a:ext cx="4984800" cy="44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7" name="Google Shape;247;p20:notes"/>
          <p:cNvSpPr/>
          <p:nvPr>
            <p:ph idx="2" type="sldImg"/>
          </p:nvPr>
        </p:nvSpPr>
        <p:spPr>
          <a:xfrm>
            <a:off x="919163" y="744538"/>
            <a:ext cx="4959300" cy="3721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1:notes"/>
          <p:cNvSpPr txBox="1"/>
          <p:nvPr>
            <p:ph idx="1" type="body"/>
          </p:nvPr>
        </p:nvSpPr>
        <p:spPr>
          <a:xfrm>
            <a:off x="906465" y="4715710"/>
            <a:ext cx="4984800" cy="44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5" name="Google Shape;255;p21:notes"/>
          <p:cNvSpPr/>
          <p:nvPr>
            <p:ph idx="2" type="sldImg"/>
          </p:nvPr>
        </p:nvSpPr>
        <p:spPr>
          <a:xfrm>
            <a:off x="919163" y="744538"/>
            <a:ext cx="4959300" cy="3721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2:notes"/>
          <p:cNvSpPr txBox="1"/>
          <p:nvPr>
            <p:ph idx="1" type="body"/>
          </p:nvPr>
        </p:nvSpPr>
        <p:spPr>
          <a:xfrm>
            <a:off x="906465" y="4715710"/>
            <a:ext cx="4984800" cy="44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22:notes"/>
          <p:cNvSpPr/>
          <p:nvPr>
            <p:ph idx="2" type="sldImg"/>
          </p:nvPr>
        </p:nvSpPr>
        <p:spPr>
          <a:xfrm>
            <a:off x="919163" y="744538"/>
            <a:ext cx="4959300" cy="3721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3:notes"/>
          <p:cNvSpPr txBox="1"/>
          <p:nvPr>
            <p:ph idx="1" type="body"/>
          </p:nvPr>
        </p:nvSpPr>
        <p:spPr>
          <a:xfrm>
            <a:off x="906465" y="4715710"/>
            <a:ext cx="4984800" cy="44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0" name="Google Shape;270;p23:notes"/>
          <p:cNvSpPr/>
          <p:nvPr>
            <p:ph idx="2" type="sldImg"/>
          </p:nvPr>
        </p:nvSpPr>
        <p:spPr>
          <a:xfrm>
            <a:off x="919163" y="744538"/>
            <a:ext cx="4959300" cy="3721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4:notes"/>
          <p:cNvSpPr txBox="1"/>
          <p:nvPr>
            <p:ph idx="1" type="body"/>
          </p:nvPr>
        </p:nvSpPr>
        <p:spPr>
          <a:xfrm>
            <a:off x="906465" y="4715710"/>
            <a:ext cx="4984800" cy="44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7" name="Google Shape;277;p24:notes"/>
          <p:cNvSpPr/>
          <p:nvPr>
            <p:ph idx="2" type="sldImg"/>
          </p:nvPr>
        </p:nvSpPr>
        <p:spPr>
          <a:xfrm>
            <a:off x="919163" y="744538"/>
            <a:ext cx="4959300" cy="3721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8d1e246b4c_0_1:notes"/>
          <p:cNvSpPr/>
          <p:nvPr>
            <p:ph idx="2" type="sldImg"/>
          </p:nvPr>
        </p:nvSpPr>
        <p:spPr>
          <a:xfrm>
            <a:off x="919163" y="744538"/>
            <a:ext cx="4959300" cy="3721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84" name="Google Shape;284;g8d1e246b4c_0_1:notes"/>
          <p:cNvSpPr txBox="1"/>
          <p:nvPr>
            <p:ph idx="1" type="body"/>
          </p:nvPr>
        </p:nvSpPr>
        <p:spPr>
          <a:xfrm>
            <a:off x="906465" y="4715710"/>
            <a:ext cx="4984800" cy="44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5" name="Google Shape;285;g8d1e246b4c_0_1:notes"/>
          <p:cNvSpPr txBox="1"/>
          <p:nvPr>
            <p:ph idx="12" type="sldNum"/>
          </p:nvPr>
        </p:nvSpPr>
        <p:spPr>
          <a:xfrm>
            <a:off x="3851276" y="9429831"/>
            <a:ext cx="29463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8b2d78f714_0_87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g8b2d78f714_0_87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  <a:defRPr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  <a:defRPr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9pPr>
          </a:lstStyle>
          <a:p/>
        </p:txBody>
      </p:sp>
      <p:sp>
        <p:nvSpPr>
          <p:cNvPr id="22" name="Google Shape;22;g8b2d78f714_0_8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3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26" name="Google Shape;26;p33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27" name="Google Shape;27;p3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4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4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3" name="Google Shape;33;p3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2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9pPr>
          </a:lstStyle>
          <a:p/>
        </p:txBody>
      </p:sp>
      <p:sp>
        <p:nvSpPr>
          <p:cNvPr id="44" name="Google Shape;44;p3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9pPr>
          </a:lstStyle>
          <a:p/>
        </p:txBody>
      </p:sp>
      <p:sp>
        <p:nvSpPr>
          <p:cNvPr id="50" name="Google Shape;50;p3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56" name="Google Shape;56;p3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57" name="Google Shape;57;p3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58" name="Google Shape;58;p3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59" name="Google Shape;59;p3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9pPr>
          </a:lstStyle>
          <a:p/>
        </p:txBody>
      </p:sp>
      <p:sp>
        <p:nvSpPr>
          <p:cNvPr id="65" name="Google Shape;65;p3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66" name="Google Shape;66;p3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2" name="Google Shape;72;p3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73" name="Google Shape;73;p3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0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0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9" name="Google Shape;79;p4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1"/>
          <p:cNvSpPr txBox="1"/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1"/>
          <p:cNvSpPr txBox="1"/>
          <p:nvPr>
            <p:ph idx="1" type="body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5" name="Google Shape;85;p4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4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4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1" name="Google Shape;11;p30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2" name="Google Shape;12;p3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3" name="Google Shape;13;p3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4" name="Google Shape;14;p3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padlet.com/sarahevason/Bookmarks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youtube.com/watch?v=tkgHLHxP-HY" TargetMode="External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gov.uk/disabled-students-allowances-dsas" TargetMode="External"/><Relationship Id="rId4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www.youtube.com/watch?v=zafiGBrFkRM" TargetMode="External"/><Relationship Id="rId4" Type="http://schemas.openxmlformats.org/officeDocument/2006/relationships/image" Target="../media/image4.png"/><Relationship Id="rId5" Type="http://schemas.openxmlformats.org/officeDocument/2006/relationships/hyperlink" Target="http://www.youtube.com/watch?v=zafiGBrFkRM" TargetMode="External"/><Relationship Id="rId6" Type="http://schemas.openxmlformats.org/officeDocument/2006/relationships/image" Target="../media/image1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 txBox="1"/>
          <p:nvPr/>
        </p:nvSpPr>
        <p:spPr>
          <a:xfrm>
            <a:off x="198950" y="1364325"/>
            <a:ext cx="85182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GB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Practice Education Webinar</a:t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December 2020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GB" sz="2800"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1" i="0" lang="en-GB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lanning For, and Working with, Individual Difference (with a focus on Dyslexia)</a:t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Sarah Cave, Sue Connell &amp; </a:t>
            </a:r>
            <a:r>
              <a:rPr b="0" i="0" lang="en-GB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Verity Marklew 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009" y="258647"/>
            <a:ext cx="6076830" cy="1154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39106" y="4578077"/>
            <a:ext cx="4437991" cy="187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 txBox="1"/>
          <p:nvPr/>
        </p:nvSpPr>
        <p:spPr>
          <a:xfrm>
            <a:off x="2483775" y="1304276"/>
            <a:ext cx="37443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Learning Outcomes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179500" y="2251025"/>
            <a:ext cx="8712900" cy="37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have a clear understanding of the importance of getting to know your student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explain and use the Mandela Model (Tedam 2010) as a way of understanding difference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describe the 9 protected characteristics of the Equality Act 2010 and the types of discrimination covered in the Act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explain and identify when ‘reasonable’ adjustments’ may be necessary, and how this works in practice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identify common ways that can help a student with dyslexia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520" y="214974"/>
            <a:ext cx="3374551" cy="64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 txBox="1"/>
          <p:nvPr/>
        </p:nvSpPr>
        <p:spPr>
          <a:xfrm>
            <a:off x="179775" y="998575"/>
            <a:ext cx="82443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am an individual because…..</a:t>
            </a:r>
            <a:endParaRPr b="1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3"/>
          <p:cNvSpPr txBox="1"/>
          <p:nvPr/>
        </p:nvSpPr>
        <p:spPr>
          <a:xfrm>
            <a:off x="0" y="2032600"/>
            <a:ext cx="8136900" cy="22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0370" y="193124"/>
            <a:ext cx="3374551" cy="64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92975" y="2450625"/>
            <a:ext cx="5430525" cy="3341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9ce474e635_0_4"/>
          <p:cNvSpPr txBox="1"/>
          <p:nvPr/>
        </p:nvSpPr>
        <p:spPr>
          <a:xfrm>
            <a:off x="1005700" y="1349050"/>
            <a:ext cx="72012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Building a relationship with your student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9ce474e635_0_4"/>
          <p:cNvSpPr txBox="1"/>
          <p:nvPr/>
        </p:nvSpPr>
        <p:spPr>
          <a:xfrm>
            <a:off x="179500" y="2065800"/>
            <a:ext cx="8712900" cy="46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83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GB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Important to </a:t>
            </a:r>
            <a:r>
              <a:rPr b="0" i="0" lang="en-GB" sz="22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build a genuine, positive working relationship</a:t>
            </a:r>
            <a:r>
              <a:rPr b="0" i="0" lang="en-GB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as the student works closely with you for 70 or 100 days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GB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is important </a:t>
            </a:r>
            <a:r>
              <a:rPr b="0" i="0" lang="en-GB" sz="22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to learn about your student</a:t>
            </a:r>
            <a:r>
              <a:rPr b="0" i="0" lang="en-GB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GB" sz="22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to be able to support them appropriately</a:t>
            </a:r>
            <a:r>
              <a:rPr b="0" i="0" lang="en-GB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exploring similarities and differences and revisiting this throughout the year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GB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can be </a:t>
            </a:r>
            <a:r>
              <a:rPr b="0" i="0" lang="en-GB" sz="22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helpful to use models or direct work tools</a:t>
            </a:r>
            <a:r>
              <a:rPr b="0" i="0" lang="en-GB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do this, i.e. Social GGRRAACCEESS, Mandela Models, check ins that explore and record changes over time (ie postcards/objects/York reflection model) </a:t>
            </a:r>
            <a:r>
              <a:rPr b="0" i="0" lang="en-GB" sz="2200" u="sng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https://padlet.com/sarahevason/Bookmarks</a:t>
            </a:r>
            <a:r>
              <a:rPr b="0" i="0" lang="en-GB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GB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student’s positive experience can lead to them staying on to apply for work in your agency - </a:t>
            </a:r>
            <a:r>
              <a:rPr b="0" i="0" lang="en-GB" sz="22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improved staff retention</a:t>
            </a:r>
            <a:endParaRPr b="0" i="0" sz="22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g9ce474e635_0_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8520" y="214974"/>
            <a:ext cx="3374551" cy="64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"/>
          <p:cNvSpPr txBox="1"/>
          <p:nvPr/>
        </p:nvSpPr>
        <p:spPr>
          <a:xfrm>
            <a:off x="611850" y="1304275"/>
            <a:ext cx="7447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Social GGRRAAACCEEESSS (Burnham 2008)</a:t>
            </a:r>
            <a:endParaRPr b="1" i="0" sz="2400" u="none" cap="none" strike="noStrike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9"/>
          <p:cNvSpPr txBox="1"/>
          <p:nvPr/>
        </p:nvSpPr>
        <p:spPr>
          <a:xfrm>
            <a:off x="215550" y="2141825"/>
            <a:ext cx="8712900" cy="39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527" y="214975"/>
            <a:ext cx="4699571" cy="89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17948" y="1945076"/>
            <a:ext cx="5035602" cy="46422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"/>
          <p:cNvSpPr txBox="1"/>
          <p:nvPr/>
        </p:nvSpPr>
        <p:spPr>
          <a:xfrm>
            <a:off x="830300" y="1182250"/>
            <a:ext cx="7753500" cy="7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Mandela Cycle</a:t>
            </a:r>
            <a:endParaRPr b="1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‘An Old Present in New Wrapping?’ Prospera Tedam 2016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6"/>
          <p:cNvSpPr txBox="1"/>
          <p:nvPr/>
        </p:nvSpPr>
        <p:spPr>
          <a:xfrm>
            <a:off x="179500" y="2251025"/>
            <a:ext cx="8712900" cy="37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" name="Google Shape;13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520" y="214974"/>
            <a:ext cx="3374551" cy="64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2567413" y="492237"/>
            <a:ext cx="4279150" cy="775347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8b2d78f714_0_2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          </a:t>
            </a:r>
            <a:r>
              <a:rPr b="1" lang="en-GB">
                <a:latin typeface="Calibri"/>
                <a:ea typeface="Calibri"/>
                <a:cs typeface="Calibri"/>
                <a:sym typeface="Calibri"/>
              </a:rPr>
              <a:t>The Mandela Cycle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g8b2d78f714_0_24"/>
          <p:cNvSpPr/>
          <p:nvPr/>
        </p:nvSpPr>
        <p:spPr>
          <a:xfrm>
            <a:off x="3499700" y="1774733"/>
            <a:ext cx="1046700" cy="716400"/>
          </a:xfrm>
          <a:prstGeom prst="roundRect">
            <a:avLst>
              <a:gd fmla="val 16667" name="adj"/>
            </a:avLst>
          </a:prstGeom>
          <a:solidFill>
            <a:srgbClr val="CC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GB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Make Time</a:t>
            </a:r>
            <a:endParaRPr b="1" i="0" sz="13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8b2d78f714_0_24"/>
          <p:cNvSpPr/>
          <p:nvPr/>
        </p:nvSpPr>
        <p:spPr>
          <a:xfrm>
            <a:off x="1826325" y="2742467"/>
            <a:ext cx="1046700" cy="716400"/>
          </a:xfrm>
          <a:prstGeom prst="roundRect">
            <a:avLst>
              <a:gd fmla="val 16667" name="adj"/>
            </a:avLst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GB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Age</a:t>
            </a:r>
            <a:endParaRPr b="1" i="0" sz="13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8b2d78f714_0_24"/>
          <p:cNvSpPr/>
          <p:nvPr/>
        </p:nvSpPr>
        <p:spPr>
          <a:xfrm>
            <a:off x="5083250" y="2712600"/>
            <a:ext cx="1116900" cy="716400"/>
          </a:xfrm>
          <a:prstGeom prst="roundRect">
            <a:avLst>
              <a:gd fmla="val 16667" name="adj"/>
            </a:avLst>
          </a:prstGeom>
          <a:solidFill>
            <a:srgbClr val="38761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Acknowledge</a:t>
            </a:r>
            <a:endParaRPr b="1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g8b2d78f714_0_24"/>
          <p:cNvSpPr/>
          <p:nvPr/>
        </p:nvSpPr>
        <p:spPr>
          <a:xfrm>
            <a:off x="5389225" y="4548367"/>
            <a:ext cx="1046700" cy="716400"/>
          </a:xfrm>
          <a:prstGeom prst="roundRect">
            <a:avLst>
              <a:gd fmla="val 16667" name="adj"/>
            </a:avLst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GB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Need</a:t>
            </a:r>
            <a:endParaRPr b="1" i="0" sz="13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8b2d78f714_0_24"/>
          <p:cNvSpPr/>
          <p:nvPr/>
        </p:nvSpPr>
        <p:spPr>
          <a:xfrm>
            <a:off x="4376100" y="5813033"/>
            <a:ext cx="1046700" cy="716400"/>
          </a:xfrm>
          <a:prstGeom prst="roundRect">
            <a:avLst>
              <a:gd fmla="val 16667" name="adj"/>
            </a:avLst>
          </a:prstGeom>
          <a:solidFill>
            <a:srgbClr val="3C78D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GB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Differences</a:t>
            </a:r>
            <a:endParaRPr b="1" i="0" sz="13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g8b2d78f714_0_24"/>
          <p:cNvSpPr/>
          <p:nvPr/>
        </p:nvSpPr>
        <p:spPr>
          <a:xfrm>
            <a:off x="2570675" y="5813025"/>
            <a:ext cx="1116900" cy="716400"/>
          </a:xfrm>
          <a:prstGeom prst="roundRect">
            <a:avLst>
              <a:gd fmla="val 16667" name="adj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GB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Educational Experience</a:t>
            </a:r>
            <a:endParaRPr b="1" i="0" sz="13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g8b2d78f714_0_24"/>
          <p:cNvSpPr/>
          <p:nvPr/>
        </p:nvSpPr>
        <p:spPr>
          <a:xfrm>
            <a:off x="1594175" y="4548367"/>
            <a:ext cx="1046700" cy="716400"/>
          </a:xfrm>
          <a:prstGeom prst="roundRect">
            <a:avLst>
              <a:gd fmla="val 16667" name="adj"/>
            </a:avLst>
          </a:prstGeom>
          <a:solidFill>
            <a:srgbClr val="CC412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GB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Life Experience</a:t>
            </a:r>
            <a:endParaRPr b="1" i="0" sz="13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g8b2d78f714_0_24"/>
          <p:cNvSpPr/>
          <p:nvPr/>
        </p:nvSpPr>
        <p:spPr>
          <a:xfrm rot="5398107">
            <a:off x="5130188" y="2036775"/>
            <a:ext cx="544800" cy="3639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CC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g8b2d78f714_0_24"/>
          <p:cNvSpPr/>
          <p:nvPr/>
        </p:nvSpPr>
        <p:spPr>
          <a:xfrm rot="10800000">
            <a:off x="5791862" y="5634652"/>
            <a:ext cx="408300" cy="4848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g8b2d78f714_0_24"/>
          <p:cNvSpPr/>
          <p:nvPr/>
        </p:nvSpPr>
        <p:spPr>
          <a:xfrm rot="-5401893">
            <a:off x="1845113" y="5716542"/>
            <a:ext cx="544800" cy="3639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8b2d78f714_0_24"/>
          <p:cNvSpPr/>
          <p:nvPr/>
        </p:nvSpPr>
        <p:spPr>
          <a:xfrm rot="-2524">
            <a:off x="2416988" y="1976175"/>
            <a:ext cx="408600" cy="4851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g8b2d78f714_0_24"/>
          <p:cNvSpPr/>
          <p:nvPr/>
        </p:nvSpPr>
        <p:spPr>
          <a:xfrm>
            <a:off x="3877638" y="6025633"/>
            <a:ext cx="308400" cy="2913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3C78D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g8b2d78f714_0_24"/>
          <p:cNvSpPr/>
          <p:nvPr/>
        </p:nvSpPr>
        <p:spPr>
          <a:xfrm>
            <a:off x="5814625" y="3772295"/>
            <a:ext cx="195900" cy="5100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38761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8b2d78f714_0_24"/>
          <p:cNvSpPr/>
          <p:nvPr/>
        </p:nvSpPr>
        <p:spPr>
          <a:xfrm rot="10800000">
            <a:off x="1994525" y="3677029"/>
            <a:ext cx="195900" cy="5100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CC412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8b9245d146_0_14"/>
          <p:cNvSpPr txBox="1"/>
          <p:nvPr/>
        </p:nvSpPr>
        <p:spPr>
          <a:xfrm>
            <a:off x="1348975" y="1304275"/>
            <a:ext cx="6514800" cy="9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would you need to consider when using the Mandela Cycle?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g8b9245d146_0_14"/>
          <p:cNvSpPr txBox="1"/>
          <p:nvPr/>
        </p:nvSpPr>
        <p:spPr>
          <a:xfrm>
            <a:off x="149650" y="2640400"/>
            <a:ext cx="8712900" cy="41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information you may share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Explaining the cycle and the purpose of using it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Having enough time/space to be able to manage any emotions that arise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Ensuring you have created a safe space within supervision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GB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can hear from Dr Tedam herself, talking on Siobhan Maclean’s Anti-racist social work webinar: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GB" sz="2200" u="sng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https://www.youtube.com/watch?v=tkgHLHxP-HY</a:t>
            </a:r>
            <a:r>
              <a:rPr b="0" i="0" lang="en-GB" sz="22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2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" name="Google Shape;158;g8b9245d146_0_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8520" y="214974"/>
            <a:ext cx="3374551" cy="64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8b2d78f714_0_4"/>
          <p:cNvSpPr txBox="1"/>
          <p:nvPr/>
        </p:nvSpPr>
        <p:spPr>
          <a:xfrm>
            <a:off x="983325" y="1311725"/>
            <a:ext cx="7170000" cy="12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GB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Individual Difference - The Legal Context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Equality Act 2010</a:t>
            </a:r>
            <a:endParaRPr b="1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8b2d78f714_0_4"/>
          <p:cNvSpPr txBox="1"/>
          <p:nvPr/>
        </p:nvSpPr>
        <p:spPr>
          <a:xfrm>
            <a:off x="179500" y="2251025"/>
            <a:ext cx="8712900" cy="37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GB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Purpose of the Act was to: </a:t>
            </a:r>
            <a:endParaRPr b="1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1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Char char="●"/>
            </a:pPr>
            <a:r>
              <a:rPr b="1" i="0" lang="en-GB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Streamline</a:t>
            </a:r>
            <a:endParaRPr b="1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Char char="●"/>
            </a:pPr>
            <a:r>
              <a:rPr b="1" i="0" lang="en-GB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Harmonise and</a:t>
            </a:r>
            <a:endParaRPr b="1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Char char="●"/>
            </a:pPr>
            <a:r>
              <a:rPr b="1" i="0" lang="en-GB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Strengthen</a:t>
            </a:r>
            <a:br>
              <a:rPr b="1" i="0" lang="en-GB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GB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40 years of equalities legislation</a:t>
            </a:r>
            <a:endParaRPr b="1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5" name="Google Shape;165;g8b2d78f714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520" y="214974"/>
            <a:ext cx="3374551" cy="64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8b2d78f714_0_108"/>
          <p:cNvSpPr txBox="1"/>
          <p:nvPr/>
        </p:nvSpPr>
        <p:spPr>
          <a:xfrm>
            <a:off x="987000" y="1311725"/>
            <a:ext cx="7170000" cy="6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this means in practice is:</a:t>
            </a:r>
            <a:endParaRPr b="1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g8b2d78f714_0_108"/>
          <p:cNvSpPr txBox="1"/>
          <p:nvPr/>
        </p:nvSpPr>
        <p:spPr>
          <a:xfrm>
            <a:off x="179500" y="2251025"/>
            <a:ext cx="8712900" cy="37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Streamling: simplifying and consolidating approx 116 pieces of separate equality legislation</a:t>
            </a:r>
            <a:b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Harmonising: providing the same levels of protection from discrimination across all the protected characteristics and all sectors, where appropriate - the introduction of the 9 characteristics</a:t>
            </a:r>
            <a:b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Strengthening: improving the effectiveness of equality legislation - the Act </a:t>
            </a:r>
            <a:r>
              <a:rPr b="1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identifies 7 types of discrimination, and sets out requirements to make ‘reasonable adjustments’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g8b2d78f714_0_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520" y="214974"/>
            <a:ext cx="3374551" cy="64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823" y="260648"/>
            <a:ext cx="8682316" cy="6192688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5"/>
          <p:cNvSpPr txBox="1"/>
          <p:nvPr/>
        </p:nvSpPr>
        <p:spPr>
          <a:xfrm>
            <a:off x="251520" y="385500"/>
            <a:ext cx="367240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Equality Act 2010:  9</a:t>
            </a: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8b2d78f714_0_95"/>
          <p:cNvSpPr txBox="1"/>
          <p:nvPr/>
        </p:nvSpPr>
        <p:spPr>
          <a:xfrm>
            <a:off x="950950" y="1331675"/>
            <a:ext cx="7170000" cy="8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Strengthening: Discrimination</a:t>
            </a:r>
            <a:endParaRPr b="1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8b2d78f714_0_95"/>
          <p:cNvSpPr txBox="1"/>
          <p:nvPr/>
        </p:nvSpPr>
        <p:spPr>
          <a:xfrm>
            <a:off x="279325" y="2495625"/>
            <a:ext cx="8712900" cy="3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●"/>
            </a:pPr>
            <a:r>
              <a:rPr b="1" i="0" lang="en-GB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Direct Discrimination</a:t>
            </a:r>
            <a:endParaRPr b="1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●"/>
            </a:pPr>
            <a:r>
              <a:rPr b="1" i="0" lang="en-GB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Indirect Discrimination</a:t>
            </a:r>
            <a:endParaRPr b="1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●"/>
            </a:pPr>
            <a:r>
              <a:rPr b="1" i="0" lang="en-GB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Associative Discrimination</a:t>
            </a:r>
            <a:endParaRPr b="1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●"/>
            </a:pPr>
            <a:r>
              <a:rPr b="1" i="0" lang="en-GB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Perceptive Discrimination</a:t>
            </a:r>
            <a:endParaRPr b="1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●"/>
            </a:pPr>
            <a:r>
              <a:rPr b="1" i="0" lang="en-GB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Harassment (Third Party)</a:t>
            </a:r>
            <a:endParaRPr b="1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●"/>
            </a:pPr>
            <a:r>
              <a:rPr b="1" i="0" lang="en-GB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Victimisation</a:t>
            </a:r>
            <a:endParaRPr b="1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●"/>
            </a:pPr>
            <a:r>
              <a:rPr b="1" i="0" lang="en-GB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Disability Discrimination</a:t>
            </a:r>
            <a:endParaRPr b="1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5" name="Google Shape;185;g8b2d78f714_0_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520" y="214974"/>
            <a:ext cx="3374551" cy="64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g8b2d78f714_0_9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655375"/>
            <a:ext cx="4059550" cy="243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"/>
          <p:cNvSpPr txBox="1"/>
          <p:nvPr/>
        </p:nvSpPr>
        <p:spPr>
          <a:xfrm>
            <a:off x="1504025" y="1780500"/>
            <a:ext cx="6500100" cy="10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GB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Strengthening: </a:t>
            </a:r>
            <a:endParaRPr b="1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GB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Reasonable Adjustment</a:t>
            </a:r>
            <a:endParaRPr b="1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3"/>
          <p:cNvSpPr txBox="1"/>
          <p:nvPr/>
        </p:nvSpPr>
        <p:spPr>
          <a:xfrm>
            <a:off x="215550" y="3037300"/>
            <a:ext cx="8712900" cy="30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•"/>
            </a:pPr>
            <a:r>
              <a:rPr b="0" i="0" lang="en-GB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term </a:t>
            </a:r>
            <a:r>
              <a:rPr b="0" i="1" lang="en-GB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'reasonable adjustments' </a:t>
            </a:r>
            <a:r>
              <a:rPr b="0" i="0" lang="en-GB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not easy to define. It does mean that </a:t>
            </a:r>
            <a:r>
              <a:rPr b="1" i="0" lang="en-GB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 and equipment must be provided</a:t>
            </a:r>
            <a:r>
              <a:rPr b="0" i="0" lang="en-GB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that will help the person manage their individual difference/disability/needs</a:t>
            </a:r>
            <a:br>
              <a:rPr b="0" i="0" lang="en-GB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•"/>
            </a:pPr>
            <a:r>
              <a:rPr b="1" i="0" lang="en-GB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reasonable adjustment </a:t>
            </a:r>
            <a:r>
              <a:rPr b="0" i="0" lang="en-GB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any alteration or accommodation necessary </a:t>
            </a:r>
            <a:r>
              <a:rPr b="1" i="0" lang="en-GB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enable a disabled individual to have the opportunity to demonstrate his/her abilities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526" y="513550"/>
            <a:ext cx="4163475" cy="790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4"/>
          <p:cNvSpPr txBox="1"/>
          <p:nvPr/>
        </p:nvSpPr>
        <p:spPr>
          <a:xfrm>
            <a:off x="786575" y="1618225"/>
            <a:ext cx="7384500" cy="9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GB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There are 3 types of adjustments: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4"/>
          <p:cNvSpPr txBox="1"/>
          <p:nvPr/>
        </p:nvSpPr>
        <p:spPr>
          <a:xfrm>
            <a:off x="0" y="1989000"/>
            <a:ext cx="9144000" cy="23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Char char="•"/>
            </a:pPr>
            <a:r>
              <a:rPr b="1" i="0" lang="en-GB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Changing how things are done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Char char="•"/>
            </a:pPr>
            <a:r>
              <a:rPr b="1" i="0" lang="en-GB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Changing the environment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1" i="0" lang="en-GB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Provision of ‘auxiliary aids and services</a:t>
            </a:r>
            <a:r>
              <a:rPr b="0" i="0" lang="en-GB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’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0" name="Google Shape;20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526" y="513550"/>
            <a:ext cx="4163475" cy="790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29000" y="4240550"/>
            <a:ext cx="4415852" cy="235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544" y="260648"/>
            <a:ext cx="8352928" cy="6264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"/>
          <p:cNvSpPr txBox="1"/>
          <p:nvPr/>
        </p:nvSpPr>
        <p:spPr>
          <a:xfrm>
            <a:off x="1114200" y="1508450"/>
            <a:ext cx="7513200" cy="9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2" name="Google Shape;21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526" y="513550"/>
            <a:ext cx="4163475" cy="790734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0"/>
          <p:cNvSpPr txBox="1"/>
          <p:nvPr>
            <p:ph type="title"/>
          </p:nvPr>
        </p:nvSpPr>
        <p:spPr>
          <a:xfrm>
            <a:off x="685800" y="1116852"/>
            <a:ext cx="7772400" cy="122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en-GB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Common requests to support specific needs 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0"/>
          <p:cNvSpPr txBox="1"/>
          <p:nvPr>
            <p:ph idx="1" type="body"/>
          </p:nvPr>
        </p:nvSpPr>
        <p:spPr>
          <a:xfrm>
            <a:off x="723025" y="2115725"/>
            <a:ext cx="3810000" cy="48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en-GB" sz="24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Observable differences</a:t>
            </a:r>
            <a:endParaRPr sz="2400" u="sng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lang="en-GB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Visual impairment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lang="en-GB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Later pregnancy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lang="en-GB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Physical disability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lang="en-GB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Broken Limbs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lang="en-GB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Wheelchair user</a:t>
            </a:r>
            <a:endParaRPr b="1"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215" name="Google Shape;215;p10"/>
          <p:cNvSpPr txBox="1"/>
          <p:nvPr>
            <p:ph idx="2" type="body"/>
          </p:nvPr>
        </p:nvSpPr>
        <p:spPr>
          <a:xfrm>
            <a:off x="4648200" y="2115725"/>
            <a:ext cx="3810000" cy="3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GB" sz="24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Invisible differences</a:t>
            </a:r>
            <a:endParaRPr sz="2400" u="sng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lang="en-GB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Dyslexia/Dyscalculia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lang="en-GB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Role as a carer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lang="en-GB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ADD/ADHD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lang="en-GB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MS, arthritis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lang="en-GB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Cancer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lang="en-GB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Bad back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lang="en-GB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Early pregnancy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lang="en-GB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Mental health issues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lang="en-GB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Hearing impairment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lang="en-GB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ASD</a:t>
            </a:r>
            <a:endParaRPr b="1"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" name="Google Shape;216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8301" y="5153074"/>
            <a:ext cx="1508350" cy="150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"/>
          <p:cNvSpPr txBox="1"/>
          <p:nvPr/>
        </p:nvSpPr>
        <p:spPr>
          <a:xfrm>
            <a:off x="677375" y="1493825"/>
            <a:ext cx="7840800" cy="9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Considerations when working with students with Specific Needs</a:t>
            </a:r>
            <a:endParaRPr b="1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1"/>
          <p:cNvSpPr txBox="1"/>
          <p:nvPr/>
        </p:nvSpPr>
        <p:spPr>
          <a:xfrm>
            <a:off x="408525" y="2673075"/>
            <a:ext cx="8712900" cy="41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0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How does the individual feel about their difference?</a:t>
            </a:r>
            <a:br>
              <a:rPr b="0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0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adjustments (if any) are needed to support the specific need/disability? Who needs to know?</a:t>
            </a:r>
            <a:br>
              <a:rPr b="0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0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Confidentiality issues</a:t>
            </a:r>
            <a:br>
              <a:rPr b="0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0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 you need to improve your knowledge on the issue?</a:t>
            </a:r>
            <a:br>
              <a:rPr b="0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0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Students with a specific needs still need to meet the expected standard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526" y="513550"/>
            <a:ext cx="4163475" cy="790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8"/>
          <p:cNvSpPr txBox="1"/>
          <p:nvPr/>
        </p:nvSpPr>
        <p:spPr>
          <a:xfrm>
            <a:off x="768650" y="1304275"/>
            <a:ext cx="7476900" cy="10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GB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Practical considerations when Supporting Students with Specific Needs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8"/>
          <p:cNvSpPr txBox="1"/>
          <p:nvPr/>
        </p:nvSpPr>
        <p:spPr>
          <a:xfrm>
            <a:off x="185700" y="2385825"/>
            <a:ext cx="8712900" cy="42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Who assesses the student’s specific need? </a:t>
            </a:r>
            <a:b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If a reasonable adjustment is recognised, what is the time-frame/cost for these adjustments? Who pays?</a:t>
            </a:r>
            <a:b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Financial help for additional support - Disabled Student Allowance (</a:t>
            </a:r>
            <a:r>
              <a:rPr b="1" i="0" lang="en-GB" sz="2400" u="sng" cap="none" strike="noStrik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https://www.gov.uk/disabled-students-allowances-dsas</a:t>
            </a:r>
            <a: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b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Who can/should you liaise with in supporting the student with their specific need/adjustments?</a:t>
            </a:r>
            <a:b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0" name="Google Shape;23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3301" y="550875"/>
            <a:ext cx="4163475" cy="790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9ce474e635_0_18"/>
          <p:cNvSpPr txBox="1"/>
          <p:nvPr/>
        </p:nvSpPr>
        <p:spPr>
          <a:xfrm>
            <a:off x="1638375" y="1304275"/>
            <a:ext cx="60936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GB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Mental Health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g9ce474e635_0_18"/>
          <p:cNvSpPr txBox="1"/>
          <p:nvPr/>
        </p:nvSpPr>
        <p:spPr>
          <a:xfrm>
            <a:off x="215550" y="1834450"/>
            <a:ext cx="8712900" cy="48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Being on placement can be stressful anyway, but with working from home / uncertainty of Covid 19, there may be more anxiety</a:t>
            </a:r>
            <a:b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Ensure supervision is regular, and time is set aside to discuss wellbeing at the beginning of every session</a:t>
            </a:r>
            <a:b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Soon after your student starts, explore with them how they manage, how you will know if they are struggling or anxious. Sharing your own experience/set the tone.</a:t>
            </a:r>
            <a:b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 observant of how your student presents - if there are changes, try to explore these supportively. Find out from them what may help.</a:t>
            </a:r>
            <a:br>
              <a:rPr b="1" i="0" lang="en-GB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g9ce474e635_0_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526" y="513550"/>
            <a:ext cx="4163475" cy="790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9ce474e635_0_29"/>
          <p:cNvSpPr txBox="1"/>
          <p:nvPr/>
        </p:nvSpPr>
        <p:spPr>
          <a:xfrm>
            <a:off x="1324600" y="828244"/>
            <a:ext cx="39999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g9ce474e635_0_29"/>
          <p:cNvSpPr txBox="1"/>
          <p:nvPr/>
        </p:nvSpPr>
        <p:spPr>
          <a:xfrm>
            <a:off x="965200" y="1130663"/>
            <a:ext cx="39999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44" name="Google Shape;244;g9ce474e635_0_29"/>
          <p:cNvGraphicFramePr/>
          <p:nvPr/>
        </p:nvGraphicFramePr>
        <p:xfrm>
          <a:off x="762000" y="6137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{253D1D81-6332-4392-8D6C-3564C7B667D7}</a:tableStyleId>
              </a:tblPr>
              <a:tblGrid>
                <a:gridCol w="2806700"/>
                <a:gridCol w="4813300"/>
              </a:tblGrid>
              <a:tr h="39650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/>
                        <a:t>My Wellbeing reminder</a:t>
                      </a:r>
                      <a:endParaRPr b="1" sz="1800" u="none" cap="none" strike="noStrike"/>
                    </a:p>
                  </a:txBody>
                  <a:tcPr marT="47625" marB="47625" marR="84675" marL="84675"/>
                </a:tc>
                <a:tc hMerge="1"/>
              </a:tr>
              <a:tr h="627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100" u="none" cap="none" strike="noStrike"/>
                        <a:t>What does Emotional Resilience means to me?</a:t>
                      </a:r>
                      <a:endParaRPr b="1"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 u="none" cap="none" strike="noStrike"/>
                    </a:p>
                  </a:txBody>
                  <a:tcPr marT="47625" marB="47625" marR="84675" marL="84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/>
                    </a:p>
                  </a:txBody>
                  <a:tcPr marT="47625" marB="47625" marR="84675" marL="84675"/>
                </a:tc>
              </a:tr>
              <a:tr h="1014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100" u="none" cap="none" strike="noStrike"/>
                        <a:t>What behavioural, physical or emotional reactions to stress have I experienced?</a:t>
                      </a:r>
                      <a:endParaRPr b="1" sz="1100" u="none" cap="none" strike="noStrike"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100" u="none" cap="none" strike="noStrike"/>
                        <a:t>What has helped me manage these?</a:t>
                      </a:r>
                      <a:endParaRPr b="1" sz="1100" u="none" cap="none" strike="noStrike"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 u="none" cap="none" strike="noStrike"/>
                    </a:p>
                  </a:txBody>
                  <a:tcPr marT="47625" marB="47625" marR="84675" marL="84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/>
                    </a:p>
                  </a:txBody>
                  <a:tcPr marT="47625" marB="47625" marR="84675" marL="84675"/>
                </a:tc>
              </a:tr>
              <a:tr h="1014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 u="none" cap="none" strike="noStrike"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 u="none" cap="none" strike="noStrike"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100" u="none" cap="none" strike="noStrike"/>
                        <a:t>How can      </a:t>
                      </a:r>
                      <a:endParaRPr b="1" sz="1100" u="none" cap="none" strike="noStrike"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100" u="none" cap="none" strike="noStrike"/>
                        <a:t>I  reduce </a:t>
                      </a:r>
                      <a:endParaRPr b="1" sz="1100" u="none" cap="none" strike="noStrike"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100" u="none" cap="none" strike="noStrike"/>
                        <a:t>stress?</a:t>
                      </a:r>
                      <a:endParaRPr b="1" sz="1100" u="none" cap="none" strike="noStrike"/>
                    </a:p>
                  </a:txBody>
                  <a:tcPr marT="47625" marB="47625" marR="84675" marL="84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/>
                    </a:p>
                  </a:txBody>
                  <a:tcPr marT="47625" marB="47625" marR="84675" marL="84675"/>
                </a:tc>
              </a:tr>
              <a:tr h="645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 u="none" cap="none" strike="noStrike"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100" u="none" cap="none" strike="noStrike"/>
                        <a:t>Who can I </a:t>
                      </a:r>
                      <a:endParaRPr b="1" sz="1100" u="none" cap="none" strike="noStrike"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100" u="none" cap="none" strike="noStrike"/>
                        <a:t>speak to?</a:t>
                      </a:r>
                      <a:endParaRPr b="1" sz="1100" u="none" cap="none" strike="noStrike"/>
                    </a:p>
                  </a:txBody>
                  <a:tcPr marT="47625" marB="47625" marR="84675" marL="84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/>
                    </a:p>
                  </a:txBody>
                  <a:tcPr marT="47625" marB="47625" marR="84675" marL="84675"/>
                </a:tc>
              </a:tr>
              <a:tr h="82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 u="none" cap="none" strike="noStrike"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 u="none" cap="none" strike="noStrike"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100" u="none" cap="none" strike="noStrike"/>
                        <a:t>What would help me to </a:t>
                      </a:r>
                      <a:endParaRPr b="1" sz="1100" u="none" cap="none" strike="noStrike"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100" u="none" cap="none" strike="noStrike"/>
                        <a:t>talk about my emotions?</a:t>
                      </a:r>
                      <a:endParaRPr b="1" sz="1100" u="none" cap="none" strike="noStrike"/>
                    </a:p>
                  </a:txBody>
                  <a:tcPr marT="47625" marB="47625" marR="84675" marL="84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/>
                    </a:p>
                  </a:txBody>
                  <a:tcPr marT="47625" marB="47625" marR="84675" marL="84675"/>
                </a:tc>
              </a:tr>
              <a:tr h="82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 u="none" cap="none" strike="noStrike"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100" u="none" cap="none" strike="noStrike"/>
                        <a:t>What can I do to develop my resilience?</a:t>
                      </a:r>
                      <a:endParaRPr b="1" sz="1100" u="none" cap="none" strike="noStrike"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 u="none" cap="none" strike="noStrike"/>
                    </a:p>
                  </a:txBody>
                  <a:tcPr marT="47625" marB="47625" marR="84675" marL="84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/>
                    </a:p>
                  </a:txBody>
                  <a:tcPr marT="47625" marB="47625" marR="84675" marL="84675"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0"/>
          <p:cNvSpPr txBox="1"/>
          <p:nvPr/>
        </p:nvSpPr>
        <p:spPr>
          <a:xfrm>
            <a:off x="1114200" y="1304275"/>
            <a:ext cx="70569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GB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Supporting Students with Dyslexia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0"/>
          <p:cNvSpPr txBox="1"/>
          <p:nvPr/>
        </p:nvSpPr>
        <p:spPr>
          <a:xfrm>
            <a:off x="215550" y="2141825"/>
            <a:ext cx="8712900" cy="39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526" y="513550"/>
            <a:ext cx="4163475" cy="790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97686" y="2565574"/>
            <a:ext cx="6348634" cy="36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1"/>
          <p:cNvSpPr txBox="1"/>
          <p:nvPr/>
        </p:nvSpPr>
        <p:spPr>
          <a:xfrm>
            <a:off x="1354450" y="1304275"/>
            <a:ext cx="6595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GB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is Dyslexia?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1"/>
          <p:cNvSpPr txBox="1"/>
          <p:nvPr/>
        </p:nvSpPr>
        <p:spPr>
          <a:xfrm>
            <a:off x="215550" y="2141825"/>
            <a:ext cx="8712900" cy="39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sng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https://www.youtube.com/watch?v=zafiGBrFkRM</a:t>
            </a:r>
            <a:endParaRPr b="0" i="0" sz="14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8526" y="513550"/>
            <a:ext cx="4163475" cy="790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1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32050" y="2231375"/>
            <a:ext cx="7040602" cy="316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2"/>
          <p:cNvSpPr txBox="1"/>
          <p:nvPr/>
        </p:nvSpPr>
        <p:spPr>
          <a:xfrm>
            <a:off x="961300" y="1391825"/>
            <a:ext cx="58533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GB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personal experience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2"/>
          <p:cNvSpPr txBox="1"/>
          <p:nvPr/>
        </p:nvSpPr>
        <p:spPr>
          <a:xfrm>
            <a:off x="215550" y="2120175"/>
            <a:ext cx="8712900" cy="36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GB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Verity and Sue’s personal experience of: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Char char="●"/>
            </a:pPr>
            <a:r>
              <a:rPr b="0" i="0" lang="en-GB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Coping Strategies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Char char="●"/>
            </a:pPr>
            <a:r>
              <a:rPr b="0" i="0" lang="en-GB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When coping strategies can be compromised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Char char="●"/>
            </a:pPr>
            <a:r>
              <a:rPr b="0" i="0" lang="en-GB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Char char="●"/>
            </a:pPr>
            <a:r>
              <a:rPr b="0" i="0" lang="en-GB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in the workplace/ at university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Char char="●"/>
            </a:pPr>
            <a:r>
              <a:rPr b="0" i="0" lang="en-GB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Working with students who have dyslexia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GB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Handout: Ways to support students with dyslexia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7" name="Google Shape;26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526" y="513550"/>
            <a:ext cx="4163475" cy="790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3"/>
          <p:cNvSpPr txBox="1"/>
          <p:nvPr/>
        </p:nvSpPr>
        <p:spPr>
          <a:xfrm>
            <a:off x="1201550" y="1304275"/>
            <a:ext cx="6748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points about dyslexia</a:t>
            </a:r>
            <a:endParaRPr b="1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3"/>
          <p:cNvSpPr txBox="1"/>
          <p:nvPr/>
        </p:nvSpPr>
        <p:spPr>
          <a:xfrm>
            <a:off x="215550" y="2032625"/>
            <a:ext cx="8712900" cy="39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b="1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Dyslexic students have different problems/issues on different days – they do not all occur at once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b="1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can be a form of grief that accompanies a dyslexia diagnosis, especially if this is quite recent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b="1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is relatively common for dyslexia to be first diagnosed in higher education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b="1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 mindful how much information the student is expected to ‘take in’ at any one time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b="1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 mindful of how many tasks the student is expected to undertake at any one time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b="1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Evidence in our midway/final reports what support you have offered, and what the student has used, during the placement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4" name="Google Shape;27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526" y="513550"/>
            <a:ext cx="4163475" cy="790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4"/>
          <p:cNvSpPr txBox="1"/>
          <p:nvPr/>
        </p:nvSpPr>
        <p:spPr>
          <a:xfrm>
            <a:off x="721050" y="1304275"/>
            <a:ext cx="76614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 Tips to promote your NQSWs learning</a:t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4"/>
          <p:cNvSpPr txBox="1"/>
          <p:nvPr/>
        </p:nvSpPr>
        <p:spPr>
          <a:xfrm>
            <a:off x="215550" y="2032625"/>
            <a:ext cx="8712900" cy="39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Char char="•"/>
            </a:pPr>
            <a:r>
              <a:rPr b="1" i="0" lang="en-GB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the students preferred learning style – ask them to complete Honey/Mumford (or similar) &amp; discuss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Char char="•"/>
            </a:pPr>
            <a:r>
              <a:rPr b="1" i="0" lang="en-GB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Ask the student what is helpful to them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Char char="•"/>
            </a:pPr>
            <a:r>
              <a:rPr b="1" i="0" lang="en-GB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 clear with your requests and take time to explain them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Char char="•"/>
            </a:pPr>
            <a:r>
              <a:rPr b="1" i="0" lang="en-GB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Follow up requests in an email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Char char="•"/>
            </a:pPr>
            <a:r>
              <a:rPr b="1" i="0" lang="en-GB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Encourage the ‘3 read rule’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Char char="•"/>
            </a:pPr>
            <a:r>
              <a:rPr b="1" i="0" lang="en-GB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Don’t ‘talk over’ the student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Char char="•"/>
            </a:pPr>
            <a:r>
              <a:rPr b="1" i="0" lang="en-GB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Slow down your conversations to/demands of the students when necessary</a:t>
            </a:r>
            <a:endParaRPr b="1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1" name="Google Shape;28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526" y="513550"/>
            <a:ext cx="4163475" cy="790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8d1e246b4c_0_1"/>
          <p:cNvSpPr txBox="1"/>
          <p:nvPr>
            <p:ph idx="4294967295" type="body"/>
          </p:nvPr>
        </p:nvSpPr>
        <p:spPr>
          <a:xfrm>
            <a:off x="311700" y="441098"/>
            <a:ext cx="8520600" cy="55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8" name="Google Shape;288;g8d1e246b4c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9531" y="1940375"/>
            <a:ext cx="6328901" cy="35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g8d1e246b4c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1689" y="263275"/>
            <a:ext cx="4163475" cy="790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