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5143500" cx="9144000"/>
  <p:notesSz cx="6858000" cy="9144000"/>
  <p:embeddedFontLst>
    <p:embeddedFont>
      <p:font typeface="Lobster"/>
      <p:regular r:id="rId38"/>
    </p:embeddedFont>
    <p:embeddedFont>
      <p:font typeface="Courgette"/>
      <p:regular r:id="rId39"/>
    </p:embeddedFont>
    <p:embeddedFont>
      <p:font typeface="Century Gothic"/>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AAD8F71-6603-45E1-936C-247A271A81B2}">
  <a:tblStyle styleId="{DAAD8F71-6603-45E1-936C-247A271A81B2}"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enturyGothic-regular.fntdata"/><Relationship Id="rId20" Type="http://schemas.openxmlformats.org/officeDocument/2006/relationships/slide" Target="slides/slide14.xml"/><Relationship Id="rId42" Type="http://schemas.openxmlformats.org/officeDocument/2006/relationships/font" Target="fonts/CenturyGothic-italic.fntdata"/><Relationship Id="rId41" Type="http://schemas.openxmlformats.org/officeDocument/2006/relationships/font" Target="fonts/CenturyGothic-bold.fntdata"/><Relationship Id="rId22" Type="http://schemas.openxmlformats.org/officeDocument/2006/relationships/slide" Target="slides/slide16.xml"/><Relationship Id="rId21" Type="http://schemas.openxmlformats.org/officeDocument/2006/relationships/slide" Target="slides/slide15.xml"/><Relationship Id="rId43" Type="http://schemas.openxmlformats.org/officeDocument/2006/relationships/font" Target="fonts/CenturyGothic-boldItalic.fnt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Courgette-regular.fntdata"/><Relationship Id="rId16" Type="http://schemas.openxmlformats.org/officeDocument/2006/relationships/slide" Target="slides/slide10.xml"/><Relationship Id="rId38" Type="http://schemas.openxmlformats.org/officeDocument/2006/relationships/font" Target="fonts/Lobster-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Sharon Evans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b0517dbf06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b0517dbf06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Sharon Evans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ae802ced00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ae802ced00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Florence Clark</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aea6cdf48a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aea6cdf48a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Florence Clark</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b0517dbf06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b0517dbf06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Wilson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b0517dbf06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b0517dbf06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Wilson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9fe69c773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19fe69c773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Wilson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aea6cdf48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aea6cdf48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Wilson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aea6cdf48a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aea6cdf48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Wilson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9fe69c773b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19fe69c773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Wilson</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aea6cdf48a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aea6cdf48a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Anna Holland</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b0517dbf06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b0517dbf06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Anna Holland</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b0517dbf0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b0517dbf0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Anna Holland</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9fe69c773b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19fe69c773b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Rachel Lukwago</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9fe69c773b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9fe69c773b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Rachel Lukwago</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9fe69c773b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9fe69c773b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Rachel Lukwago</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b0517dbf0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b0517dbf0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Sharon Evans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aea6cdf48a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aea6cdf48a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Sharon Evans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cf9f6fe7c9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cf9f6fe7c9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Valentine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aea6cdf48a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aea6cdf48a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Valentine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b0517dbf0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b0517dbf0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Louise Jones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b0517dbf06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b0517dbf06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Louise Jones</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b0517dbf06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b0517dbf06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Louise Jones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9fe69c773b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9fe69c773b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Lisa Hewitt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9fe69c773b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19fe69c773b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Lisa Hewitt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19fe69c773b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19fe69c773b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Lisa Hewitt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19fe69c773b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19fe69c773b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Lisa Hewitt</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19fe69c773b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19fe69c773b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Tim Gray</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105c3f01fc5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105c3f01fc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Sharon Evans</a:t>
            </a:r>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b0517dbf06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b0517dbf06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Sharon Evans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a7cdcf968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1a7cdcf968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Sharon Evans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png"/><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png"/><Relationship Id="rId6" Type="http://schemas.openxmlformats.org/officeDocument/2006/relationships/hyperlink" Target="http://www.youtube.com/watch?v=w5tWYmIOWGk" TargetMode="External"/><Relationship Id="rId7"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mt="18000"/>
          </a:blip>
          <a:srcRect b="25564" l="-17517" r="24881" t="47624"/>
          <a:stretch/>
        </p:blipFill>
        <p:spPr>
          <a:xfrm>
            <a:off x="-2132850" y="2247900"/>
            <a:ext cx="11276850" cy="2895600"/>
          </a:xfrm>
          <a:prstGeom prst="rect">
            <a:avLst/>
          </a:prstGeom>
          <a:noFill/>
          <a:ln>
            <a:noFill/>
          </a:ln>
        </p:spPr>
      </p:pic>
      <p:pic>
        <p:nvPicPr>
          <p:cNvPr id="55" name="Google Shape;55;p13"/>
          <p:cNvPicPr preferRelativeResize="0"/>
          <p:nvPr/>
        </p:nvPicPr>
        <p:blipFill>
          <a:blip r:embed="rId4">
            <a:alphaModFix/>
          </a:blip>
          <a:stretch>
            <a:fillRect/>
          </a:stretch>
        </p:blipFill>
        <p:spPr>
          <a:xfrm>
            <a:off x="1580900" y="523300"/>
            <a:ext cx="5908276" cy="993375"/>
          </a:xfrm>
          <a:prstGeom prst="rect">
            <a:avLst/>
          </a:prstGeom>
          <a:noFill/>
          <a:ln>
            <a:noFill/>
          </a:ln>
        </p:spPr>
      </p:pic>
      <p:sp>
        <p:nvSpPr>
          <p:cNvPr id="56" name="Google Shape;56;p13"/>
          <p:cNvSpPr txBox="1"/>
          <p:nvPr/>
        </p:nvSpPr>
        <p:spPr>
          <a:xfrm>
            <a:off x="1889550" y="2805979"/>
            <a:ext cx="5364900" cy="120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5000">
                <a:latin typeface="Lobster"/>
                <a:ea typeface="Lobster"/>
                <a:cs typeface="Lobster"/>
                <a:sym typeface="Lobster"/>
              </a:rPr>
              <a:t>Social Work Awards</a:t>
            </a:r>
            <a:endParaRPr sz="5000">
              <a:latin typeface="Lobster"/>
              <a:ea typeface="Lobster"/>
              <a:cs typeface="Lobster"/>
              <a:sym typeface="Lobster"/>
            </a:endParaRPr>
          </a:p>
          <a:p>
            <a:pPr indent="0" lvl="0" marL="0" rtl="0" algn="ctr">
              <a:spcBef>
                <a:spcPts val="0"/>
              </a:spcBef>
              <a:spcAft>
                <a:spcPts val="0"/>
              </a:spcAft>
              <a:buNone/>
            </a:pPr>
            <a:r>
              <a:rPr lang="en-GB" sz="5000">
                <a:latin typeface="Lobster"/>
                <a:ea typeface="Lobster"/>
                <a:cs typeface="Lobster"/>
                <a:sym typeface="Lobster"/>
              </a:rPr>
              <a:t>2022</a:t>
            </a:r>
            <a:endParaRPr sz="5000">
              <a:latin typeface="Lobster"/>
              <a:ea typeface="Lobster"/>
              <a:cs typeface="Lobster"/>
              <a:sym typeface="Lobster"/>
            </a:endParaRPr>
          </a:p>
        </p:txBody>
      </p:sp>
      <p:pic>
        <p:nvPicPr>
          <p:cNvPr id="57" name="Google Shape;57;p13"/>
          <p:cNvPicPr preferRelativeResize="0"/>
          <p:nvPr/>
        </p:nvPicPr>
        <p:blipFill rotWithShape="1">
          <a:blip r:embed="rId5">
            <a:alphaModFix/>
          </a:blip>
          <a:srcRect b="0" l="28484" r="0" t="0"/>
          <a:stretch/>
        </p:blipFill>
        <p:spPr>
          <a:xfrm>
            <a:off x="7544550" y="142300"/>
            <a:ext cx="1370100" cy="1915788"/>
          </a:xfrm>
          <a:prstGeom prst="rect">
            <a:avLst/>
          </a:prstGeom>
          <a:noFill/>
          <a:ln>
            <a:noFill/>
          </a:ln>
        </p:spPr>
      </p:pic>
      <p:pic>
        <p:nvPicPr>
          <p:cNvPr id="58" name="Google Shape;58;p13"/>
          <p:cNvPicPr preferRelativeResize="0"/>
          <p:nvPr/>
        </p:nvPicPr>
        <p:blipFill rotWithShape="1">
          <a:blip r:embed="rId5">
            <a:alphaModFix/>
          </a:blip>
          <a:srcRect b="0" l="28484" r="0" t="0"/>
          <a:stretch/>
        </p:blipFill>
        <p:spPr>
          <a:xfrm>
            <a:off x="229350" y="142300"/>
            <a:ext cx="1370100" cy="19157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pic>
        <p:nvPicPr>
          <p:cNvPr id="63" name="Google Shape;63;p14"/>
          <p:cNvPicPr preferRelativeResize="0"/>
          <p:nvPr/>
        </p:nvPicPr>
        <p:blipFill rotWithShape="1">
          <a:blip r:embed="rId3">
            <a:alphaModFix amt="18000"/>
          </a:blip>
          <a:srcRect b="25564" l="-17517" r="24881" t="47624"/>
          <a:stretch/>
        </p:blipFill>
        <p:spPr>
          <a:xfrm>
            <a:off x="-2132850" y="1224950"/>
            <a:ext cx="11276850" cy="3918550"/>
          </a:xfrm>
          <a:prstGeom prst="rect">
            <a:avLst/>
          </a:prstGeom>
          <a:noFill/>
          <a:ln>
            <a:noFill/>
          </a:ln>
        </p:spPr>
      </p:pic>
      <p:sp>
        <p:nvSpPr>
          <p:cNvPr id="64" name="Google Shape;64;p14"/>
          <p:cNvSpPr/>
          <p:nvPr/>
        </p:nvSpPr>
        <p:spPr>
          <a:xfrm>
            <a:off x="5262900" y="1308175"/>
            <a:ext cx="3856500" cy="3718800"/>
          </a:xfrm>
          <a:prstGeom prst="verticalScroll">
            <a:avLst>
              <a:gd fmla="val 12500" name="adj"/>
            </a:avLst>
          </a:prstGeom>
          <a:solidFill>
            <a:srgbClr val="FFE599"/>
          </a:solidFill>
          <a:ln cap="flat" cmpd="sng" w="19050">
            <a:solidFill>
              <a:srgbClr val="FFE599"/>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t/>
            </a:r>
            <a:endParaRPr b="1">
              <a:latin typeface="Century Gothic"/>
              <a:ea typeface="Century Gothic"/>
              <a:cs typeface="Century Gothic"/>
              <a:sym typeface="Century Gothic"/>
            </a:endParaRPr>
          </a:p>
          <a:p>
            <a:pPr indent="0" lvl="0" marL="0" rtl="0" algn="ctr">
              <a:spcBef>
                <a:spcPts val="0"/>
              </a:spcBef>
              <a:spcAft>
                <a:spcPts val="0"/>
              </a:spcAft>
              <a:buNone/>
            </a:pPr>
            <a:r>
              <a:t/>
            </a:r>
            <a:endParaRPr b="1">
              <a:latin typeface="Century Gothic"/>
              <a:ea typeface="Century Gothic"/>
              <a:cs typeface="Century Gothic"/>
              <a:sym typeface="Century Gothic"/>
            </a:endParaRPr>
          </a:p>
          <a:p>
            <a:pPr indent="0" lvl="0" marL="0" rtl="0" algn="ctr">
              <a:spcBef>
                <a:spcPts val="0"/>
              </a:spcBef>
              <a:spcAft>
                <a:spcPts val="0"/>
              </a:spcAft>
              <a:buNone/>
            </a:pPr>
            <a:r>
              <a:t/>
            </a:r>
            <a:endParaRPr b="1">
              <a:latin typeface="Century Gothic"/>
              <a:ea typeface="Century Gothic"/>
              <a:cs typeface="Century Gothic"/>
              <a:sym typeface="Century Gothic"/>
            </a:endParaRPr>
          </a:p>
          <a:p>
            <a:pPr indent="0" lvl="0" marL="0" rtl="0" algn="ctr">
              <a:spcBef>
                <a:spcPts val="0"/>
              </a:spcBef>
              <a:spcAft>
                <a:spcPts val="0"/>
              </a:spcAft>
              <a:buNone/>
            </a:pPr>
            <a:r>
              <a:t/>
            </a:r>
            <a:endParaRPr b="1">
              <a:latin typeface="Century Gothic"/>
              <a:ea typeface="Century Gothic"/>
              <a:cs typeface="Century Gothic"/>
              <a:sym typeface="Century Gothic"/>
            </a:endParaRPr>
          </a:p>
          <a:p>
            <a:pPr indent="0" lvl="0" marL="0" rtl="0" algn="ctr">
              <a:spcBef>
                <a:spcPts val="0"/>
              </a:spcBef>
              <a:spcAft>
                <a:spcPts val="0"/>
              </a:spcAft>
              <a:buNone/>
            </a:pPr>
            <a:r>
              <a:t/>
            </a:r>
            <a:endParaRPr b="1">
              <a:latin typeface="Century Gothic"/>
              <a:ea typeface="Century Gothic"/>
              <a:cs typeface="Century Gothic"/>
              <a:sym typeface="Century Gothic"/>
            </a:endParaRPr>
          </a:p>
          <a:p>
            <a:pPr indent="0" lvl="0" marL="0" rtl="0" algn="ctr">
              <a:spcBef>
                <a:spcPts val="0"/>
              </a:spcBef>
              <a:spcAft>
                <a:spcPts val="0"/>
              </a:spcAft>
              <a:buNone/>
            </a:pPr>
            <a:r>
              <a:t/>
            </a:r>
            <a:endParaRPr b="1">
              <a:latin typeface="Century Gothic"/>
              <a:ea typeface="Century Gothic"/>
              <a:cs typeface="Century Gothic"/>
              <a:sym typeface="Century Gothic"/>
            </a:endParaRPr>
          </a:p>
          <a:p>
            <a:pPr indent="0" lvl="0" marL="0" rtl="0" algn="ctr">
              <a:spcBef>
                <a:spcPts val="0"/>
              </a:spcBef>
              <a:spcAft>
                <a:spcPts val="0"/>
              </a:spcAft>
              <a:buNone/>
            </a:pPr>
            <a:r>
              <a:t/>
            </a:r>
            <a:endParaRPr b="1">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b="1" lang="en-GB">
                <a:solidFill>
                  <a:schemeClr val="dk1"/>
                </a:solidFill>
                <a:latin typeface="Century Gothic"/>
                <a:ea typeface="Century Gothic"/>
                <a:cs typeface="Century Gothic"/>
                <a:sym typeface="Century Gothic"/>
              </a:rPr>
              <a:t>PRIZES</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b="1" lang="en-GB">
                <a:solidFill>
                  <a:schemeClr val="dk1"/>
                </a:solidFill>
                <a:latin typeface="Century Gothic"/>
                <a:ea typeface="Century Gothic"/>
                <a:cs typeface="Century Gothic"/>
                <a:sym typeface="Century Gothic"/>
              </a:rPr>
              <a:t>Winner</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lang="en-GB">
                <a:solidFill>
                  <a:schemeClr val="dk1"/>
                </a:solidFill>
                <a:latin typeface="Century Gothic"/>
                <a:ea typeface="Century Gothic"/>
                <a:cs typeface="Century Gothic"/>
                <a:sym typeface="Century Gothic"/>
              </a:rPr>
              <a:t>. £50 Love2Shop voucher</a:t>
            </a:r>
            <a:endParaRPr>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lang="en-GB">
                <a:solidFill>
                  <a:schemeClr val="dk1"/>
                </a:solidFill>
                <a:latin typeface="Century Gothic"/>
                <a:ea typeface="Century Gothic"/>
                <a:cs typeface="Century Gothic"/>
                <a:sym typeface="Century Gothic"/>
              </a:rPr>
              <a:t>. Certificate of achievement</a:t>
            </a:r>
            <a:endParaRPr>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b="1" lang="en-GB">
                <a:solidFill>
                  <a:schemeClr val="dk1"/>
                </a:solidFill>
                <a:latin typeface="Century Gothic"/>
                <a:ea typeface="Century Gothic"/>
                <a:cs typeface="Century Gothic"/>
                <a:sym typeface="Century Gothic"/>
              </a:rPr>
              <a:t>Special Mention</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lang="en-GB">
                <a:solidFill>
                  <a:schemeClr val="dk1"/>
                </a:solidFill>
                <a:latin typeface="Century Gothic"/>
                <a:ea typeface="Century Gothic"/>
                <a:cs typeface="Century Gothic"/>
                <a:sym typeface="Century Gothic"/>
              </a:rPr>
              <a:t>. £25 Love2Shop voucher</a:t>
            </a:r>
            <a:endParaRPr>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lang="en-GB">
                <a:solidFill>
                  <a:schemeClr val="dk1"/>
                </a:solidFill>
                <a:latin typeface="Century Gothic"/>
                <a:ea typeface="Century Gothic"/>
                <a:cs typeface="Century Gothic"/>
                <a:sym typeface="Century Gothic"/>
              </a:rPr>
              <a:t>. Certificate of achievement</a:t>
            </a:r>
            <a:endParaRPr>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b="1" lang="en-GB">
                <a:solidFill>
                  <a:schemeClr val="dk1"/>
                </a:solidFill>
                <a:latin typeface="Century Gothic"/>
                <a:ea typeface="Century Gothic"/>
                <a:cs typeface="Century Gothic"/>
                <a:sym typeface="Century Gothic"/>
              </a:rPr>
              <a:t>Shortlisted</a:t>
            </a:r>
            <a:endParaRPr b="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lang="en-GB">
                <a:solidFill>
                  <a:schemeClr val="dk1"/>
                </a:solidFill>
                <a:latin typeface="Century Gothic"/>
                <a:ea typeface="Century Gothic"/>
                <a:cs typeface="Century Gothic"/>
                <a:sym typeface="Century Gothic"/>
              </a:rPr>
              <a:t>. £10 Love2Shop voucher</a:t>
            </a:r>
            <a:endParaRPr>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lang="en-GB">
                <a:solidFill>
                  <a:schemeClr val="dk1"/>
                </a:solidFill>
                <a:latin typeface="Century Gothic"/>
                <a:ea typeface="Century Gothic"/>
                <a:cs typeface="Century Gothic"/>
                <a:sym typeface="Century Gothic"/>
              </a:rPr>
              <a:t>. Certificate of achievement</a:t>
            </a:r>
            <a:endParaRPr>
              <a:latin typeface="Century Gothic"/>
              <a:ea typeface="Century Gothic"/>
              <a:cs typeface="Century Gothic"/>
              <a:sym typeface="Century Gothic"/>
            </a:endParaRPr>
          </a:p>
        </p:txBody>
      </p:sp>
      <p:pic>
        <p:nvPicPr>
          <p:cNvPr id="65" name="Google Shape;65;p14"/>
          <p:cNvPicPr preferRelativeResize="0"/>
          <p:nvPr/>
        </p:nvPicPr>
        <p:blipFill>
          <a:blip r:embed="rId4">
            <a:alphaModFix/>
          </a:blip>
          <a:stretch>
            <a:fillRect/>
          </a:stretch>
        </p:blipFill>
        <p:spPr>
          <a:xfrm>
            <a:off x="2612100" y="294700"/>
            <a:ext cx="3662600" cy="615800"/>
          </a:xfrm>
          <a:prstGeom prst="rect">
            <a:avLst/>
          </a:prstGeom>
          <a:noFill/>
          <a:ln>
            <a:noFill/>
          </a:ln>
        </p:spPr>
      </p:pic>
      <p:pic>
        <p:nvPicPr>
          <p:cNvPr id="66" name="Google Shape;66;p14"/>
          <p:cNvPicPr preferRelativeResize="0"/>
          <p:nvPr/>
        </p:nvPicPr>
        <p:blipFill rotWithShape="1">
          <a:blip r:embed="rId5">
            <a:alphaModFix/>
          </a:blip>
          <a:srcRect b="0" l="28484" r="0" t="0"/>
          <a:stretch/>
        </p:blipFill>
        <p:spPr>
          <a:xfrm>
            <a:off x="229350" y="75950"/>
            <a:ext cx="733100" cy="1025100"/>
          </a:xfrm>
          <a:prstGeom prst="rect">
            <a:avLst/>
          </a:prstGeom>
          <a:noFill/>
          <a:ln>
            <a:noFill/>
          </a:ln>
        </p:spPr>
      </p:pic>
      <p:graphicFrame>
        <p:nvGraphicFramePr>
          <p:cNvPr id="67" name="Google Shape;67;p14"/>
          <p:cNvGraphicFramePr/>
          <p:nvPr/>
        </p:nvGraphicFramePr>
        <p:xfrm>
          <a:off x="277000" y="1522775"/>
          <a:ext cx="3000000" cy="3000000"/>
        </p:xfrm>
        <a:graphic>
          <a:graphicData uri="http://schemas.openxmlformats.org/drawingml/2006/table">
            <a:tbl>
              <a:tblPr>
                <a:noFill/>
                <a:tableStyleId>{DAAD8F71-6603-45E1-936C-247A271A81B2}</a:tableStyleId>
              </a:tblPr>
              <a:tblGrid>
                <a:gridCol w="4814150"/>
              </a:tblGrid>
              <a:tr h="12700">
                <a:tc>
                  <a:txBody>
                    <a:bodyPr/>
                    <a:lstStyle/>
                    <a:p>
                      <a:pPr indent="0" lvl="0" marL="0" rtl="0" algn="ctr">
                        <a:spcBef>
                          <a:spcPts val="0"/>
                        </a:spcBef>
                        <a:spcAft>
                          <a:spcPts val="0"/>
                        </a:spcAft>
                        <a:buNone/>
                      </a:pPr>
                      <a:r>
                        <a:rPr b="1" lang="en-GB" sz="1200">
                          <a:latin typeface="Century Gothic"/>
                          <a:ea typeface="Century Gothic"/>
                          <a:cs typeface="Century Gothic"/>
                          <a:sym typeface="Century Gothic"/>
                        </a:rPr>
                        <a:t>Categories</a:t>
                      </a:r>
                      <a:endParaRPr b="1" sz="1200">
                        <a:latin typeface="Century Gothic"/>
                        <a:ea typeface="Century Gothic"/>
                        <a:cs typeface="Century Gothic"/>
                        <a:sym typeface="Century Gothic"/>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59075">
                <a:tc>
                  <a:txBody>
                    <a:bodyPr/>
                    <a:lstStyle/>
                    <a:p>
                      <a:pPr indent="0" lvl="0" marL="0" rtl="0" algn="ctr">
                        <a:spcBef>
                          <a:spcPts val="0"/>
                        </a:spcBef>
                        <a:spcAft>
                          <a:spcPts val="0"/>
                        </a:spcAft>
                        <a:buNone/>
                      </a:pPr>
                      <a:r>
                        <a:rPr lang="en-GB" sz="1200">
                          <a:solidFill>
                            <a:schemeClr val="dk1"/>
                          </a:solidFill>
                          <a:latin typeface="Century Gothic"/>
                          <a:ea typeface="Century Gothic"/>
                          <a:cs typeface="Century Gothic"/>
                          <a:sym typeface="Century Gothic"/>
                        </a:rPr>
                        <a:t>Outstanding Contribution to Supporting Equality &amp; Diversity</a:t>
                      </a:r>
                      <a:endParaRPr sz="1200">
                        <a:latin typeface="Century Gothic"/>
                        <a:ea typeface="Century Gothic"/>
                        <a:cs typeface="Century Gothic"/>
                        <a:sym typeface="Century Gothic"/>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ctr">
                        <a:spcBef>
                          <a:spcPts val="0"/>
                        </a:spcBef>
                        <a:spcAft>
                          <a:spcPts val="0"/>
                        </a:spcAft>
                        <a:buNone/>
                      </a:pPr>
                      <a:r>
                        <a:rPr lang="en-GB" sz="1200">
                          <a:solidFill>
                            <a:schemeClr val="dk1"/>
                          </a:solidFill>
                          <a:latin typeface="Century Gothic"/>
                          <a:ea typeface="Century Gothic"/>
                          <a:cs typeface="Century Gothic"/>
                          <a:sym typeface="Century Gothic"/>
                        </a:rPr>
                        <a:t>Outstanding Contribution to Social Work Teaching &amp; Academia</a:t>
                      </a:r>
                      <a:endParaRPr sz="1200">
                        <a:solidFill>
                          <a:schemeClr val="dk1"/>
                        </a:solidFill>
                        <a:latin typeface="Century Gothic"/>
                        <a:ea typeface="Century Gothic"/>
                        <a:cs typeface="Century Gothic"/>
                        <a:sym typeface="Century Gothic"/>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ctr">
                        <a:spcBef>
                          <a:spcPts val="0"/>
                        </a:spcBef>
                        <a:spcAft>
                          <a:spcPts val="0"/>
                        </a:spcAft>
                        <a:buNone/>
                      </a:pPr>
                      <a:r>
                        <a:rPr lang="en-GB" sz="1200">
                          <a:solidFill>
                            <a:schemeClr val="dk1"/>
                          </a:solidFill>
                          <a:latin typeface="Century Gothic"/>
                          <a:ea typeface="Century Gothic"/>
                          <a:cs typeface="Century Gothic"/>
                          <a:sym typeface="Century Gothic"/>
                        </a:rPr>
                        <a:t> Social Work Student of the Year</a:t>
                      </a:r>
                      <a:endParaRPr sz="1200">
                        <a:latin typeface="Century Gothic"/>
                        <a:ea typeface="Century Gothic"/>
                        <a:cs typeface="Century Gothic"/>
                        <a:sym typeface="Century Gothic"/>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ctr">
                        <a:spcBef>
                          <a:spcPts val="0"/>
                        </a:spcBef>
                        <a:spcAft>
                          <a:spcPts val="0"/>
                        </a:spcAft>
                        <a:buNone/>
                      </a:pPr>
                      <a:r>
                        <a:rPr lang="en-GB" sz="1200">
                          <a:solidFill>
                            <a:schemeClr val="dk1"/>
                          </a:solidFill>
                          <a:latin typeface="Century Gothic"/>
                          <a:ea typeface="Century Gothic"/>
                          <a:cs typeface="Century Gothic"/>
                          <a:sym typeface="Century Gothic"/>
                        </a:rPr>
                        <a:t> Social Worker of the Year (Children)</a:t>
                      </a:r>
                      <a:endParaRPr sz="1200">
                        <a:latin typeface="Century Gothic"/>
                        <a:ea typeface="Century Gothic"/>
                        <a:cs typeface="Century Gothic"/>
                        <a:sym typeface="Century Gothic"/>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ctr">
                        <a:spcBef>
                          <a:spcPts val="0"/>
                        </a:spcBef>
                        <a:spcAft>
                          <a:spcPts val="0"/>
                        </a:spcAft>
                        <a:buNone/>
                      </a:pPr>
                      <a:r>
                        <a:rPr lang="en-GB" sz="1200">
                          <a:solidFill>
                            <a:schemeClr val="dk1"/>
                          </a:solidFill>
                          <a:latin typeface="Century Gothic"/>
                          <a:ea typeface="Century Gothic"/>
                          <a:cs typeface="Century Gothic"/>
                          <a:sym typeface="Century Gothic"/>
                        </a:rPr>
                        <a:t>Social Worker of the Year (Adults)</a:t>
                      </a:r>
                      <a:endParaRPr sz="1200">
                        <a:solidFill>
                          <a:schemeClr val="dk1"/>
                        </a:solidFill>
                        <a:latin typeface="Century Gothic"/>
                        <a:ea typeface="Century Gothic"/>
                        <a:cs typeface="Century Gothic"/>
                        <a:sym typeface="Century Gothic"/>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ctr">
                        <a:spcBef>
                          <a:spcPts val="0"/>
                        </a:spcBef>
                        <a:spcAft>
                          <a:spcPts val="0"/>
                        </a:spcAft>
                        <a:buNone/>
                      </a:pPr>
                      <a:r>
                        <a:rPr lang="en-GB" sz="1200">
                          <a:latin typeface="Century Gothic"/>
                          <a:ea typeface="Century Gothic"/>
                          <a:cs typeface="Century Gothic"/>
                          <a:sym typeface="Century Gothic"/>
                        </a:rPr>
                        <a:t>NQSW of the Year (Children)</a:t>
                      </a:r>
                      <a:endParaRPr sz="1200">
                        <a:latin typeface="Century Gothic"/>
                        <a:ea typeface="Century Gothic"/>
                        <a:cs typeface="Century Gothic"/>
                        <a:sym typeface="Century Gothic"/>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ctr">
                        <a:spcBef>
                          <a:spcPts val="0"/>
                        </a:spcBef>
                        <a:spcAft>
                          <a:spcPts val="0"/>
                        </a:spcAft>
                        <a:buNone/>
                      </a:pPr>
                      <a:r>
                        <a:rPr lang="en-GB" sz="1200">
                          <a:latin typeface="Century Gothic"/>
                          <a:ea typeface="Century Gothic"/>
                          <a:cs typeface="Century Gothic"/>
                          <a:sym typeface="Century Gothic"/>
                        </a:rPr>
                        <a:t>NQSW of the Year (Adults)</a:t>
                      </a:r>
                      <a:endParaRPr sz="1200">
                        <a:latin typeface="Century Gothic"/>
                        <a:ea typeface="Century Gothic"/>
                        <a:cs typeface="Century Gothic"/>
                        <a:sym typeface="Century Gothic"/>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ctr">
                        <a:spcBef>
                          <a:spcPts val="0"/>
                        </a:spcBef>
                        <a:spcAft>
                          <a:spcPts val="0"/>
                        </a:spcAft>
                        <a:buNone/>
                      </a:pPr>
                      <a:r>
                        <a:rPr lang="en-GB" sz="1200">
                          <a:solidFill>
                            <a:schemeClr val="dk1"/>
                          </a:solidFill>
                          <a:latin typeface="Century Gothic"/>
                          <a:ea typeface="Century Gothic"/>
                          <a:cs typeface="Century Gothic"/>
                          <a:sym typeface="Century Gothic"/>
                        </a:rPr>
                        <a:t>Team Leader of the Year (Children)</a:t>
                      </a:r>
                      <a:endParaRPr sz="1200">
                        <a:solidFill>
                          <a:schemeClr val="dk1"/>
                        </a:solidFill>
                        <a:latin typeface="Century Gothic"/>
                        <a:ea typeface="Century Gothic"/>
                        <a:cs typeface="Century Gothic"/>
                        <a:sym typeface="Century Gothic"/>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ctr">
                        <a:spcBef>
                          <a:spcPts val="0"/>
                        </a:spcBef>
                        <a:spcAft>
                          <a:spcPts val="0"/>
                        </a:spcAft>
                        <a:buNone/>
                      </a:pPr>
                      <a:r>
                        <a:rPr lang="en-GB" sz="1200">
                          <a:solidFill>
                            <a:schemeClr val="dk1"/>
                          </a:solidFill>
                          <a:latin typeface="Century Gothic"/>
                          <a:ea typeface="Century Gothic"/>
                          <a:cs typeface="Century Gothic"/>
                          <a:sym typeface="Century Gothic"/>
                        </a:rPr>
                        <a:t>Team Leader of the Year (Adults)</a:t>
                      </a:r>
                      <a:endParaRPr sz="1200">
                        <a:solidFill>
                          <a:schemeClr val="dk1"/>
                        </a:solidFill>
                        <a:latin typeface="Century Gothic"/>
                        <a:ea typeface="Century Gothic"/>
                        <a:cs typeface="Century Gothic"/>
                        <a:sym typeface="Century Gothic"/>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pic>
        <p:nvPicPr>
          <p:cNvPr id="68" name="Google Shape;68;p14"/>
          <p:cNvPicPr preferRelativeResize="0"/>
          <p:nvPr/>
        </p:nvPicPr>
        <p:blipFill rotWithShape="1">
          <a:blip r:embed="rId5">
            <a:alphaModFix/>
          </a:blip>
          <a:srcRect b="0" l="28484" r="0" t="0"/>
          <a:stretch/>
        </p:blipFill>
        <p:spPr>
          <a:xfrm>
            <a:off x="7924350" y="75950"/>
            <a:ext cx="733100" cy="1025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nvSpPr>
        <p:spPr>
          <a:xfrm>
            <a:off x="1889550" y="170899"/>
            <a:ext cx="5364900" cy="72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3200">
                <a:latin typeface="Courgette"/>
                <a:ea typeface="Courgette"/>
                <a:cs typeface="Courgette"/>
                <a:sym typeface="Courgette"/>
              </a:rPr>
              <a:t>Outstanding Contribution to Supporting Equality &amp; Diversity</a:t>
            </a:r>
            <a:endParaRPr sz="3200">
              <a:latin typeface="Courgette"/>
              <a:ea typeface="Courgette"/>
              <a:cs typeface="Courgette"/>
              <a:sym typeface="Courgette"/>
            </a:endParaRPr>
          </a:p>
          <a:p>
            <a:pPr indent="0" lvl="0" marL="0" rtl="0" algn="ctr">
              <a:spcBef>
                <a:spcPts val="0"/>
              </a:spcBef>
              <a:spcAft>
                <a:spcPts val="0"/>
              </a:spcAft>
              <a:buClr>
                <a:schemeClr val="dk1"/>
              </a:buClr>
              <a:buSzPts val="1100"/>
              <a:buFont typeface="Arial"/>
              <a:buNone/>
            </a:pPr>
            <a:r>
              <a:t/>
            </a:r>
            <a:endParaRPr sz="3200">
              <a:latin typeface="Courgette"/>
              <a:ea typeface="Courgette"/>
              <a:cs typeface="Courgette"/>
              <a:sym typeface="Courgette"/>
            </a:endParaRPr>
          </a:p>
          <a:p>
            <a:pPr indent="0" lvl="0" marL="0" rtl="0" algn="ctr">
              <a:spcBef>
                <a:spcPts val="0"/>
              </a:spcBef>
              <a:spcAft>
                <a:spcPts val="0"/>
              </a:spcAft>
              <a:buNone/>
            </a:pPr>
            <a:r>
              <a:t/>
            </a:r>
            <a:endParaRPr sz="3200">
              <a:latin typeface="Courgette"/>
              <a:ea typeface="Courgette"/>
              <a:cs typeface="Courgette"/>
              <a:sym typeface="Courgette"/>
            </a:endParaRPr>
          </a:p>
        </p:txBody>
      </p:sp>
      <p:pic>
        <p:nvPicPr>
          <p:cNvPr id="74" name="Google Shape;74;p15"/>
          <p:cNvPicPr preferRelativeResize="0"/>
          <p:nvPr/>
        </p:nvPicPr>
        <p:blipFill rotWithShape="1">
          <a:blip r:embed="rId3">
            <a:alphaModFix/>
          </a:blip>
          <a:srcRect b="11480" l="21719" r="17846" t="0"/>
          <a:stretch/>
        </p:blipFill>
        <p:spPr>
          <a:xfrm>
            <a:off x="3464050" y="2399950"/>
            <a:ext cx="2178425" cy="17869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nvSpPr>
        <p:spPr>
          <a:xfrm>
            <a:off x="528100" y="2425350"/>
            <a:ext cx="8078400" cy="99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GB" sz="1200">
                <a:solidFill>
                  <a:schemeClr val="dk1"/>
                </a:solidFill>
                <a:latin typeface="Century Gothic"/>
                <a:ea typeface="Century Gothic"/>
                <a:cs typeface="Century Gothic"/>
                <a:sym typeface="Century Gothic"/>
              </a:rPr>
              <a:t>Andrea is an especially committed and authentic leader of anti-racist practice in Wandsworth. She has taken a leadership role in developing our workforce plan arising from the WRES and has been instrumental in the development and set up of our workforce talent initiative for Black and Brown staff called “Upstream Scheme” which was launched in September 2022.</a:t>
            </a:r>
            <a:endParaRPr i="1" sz="1500">
              <a:latin typeface="Century Gothic"/>
              <a:ea typeface="Century Gothic"/>
              <a:cs typeface="Century Gothic"/>
              <a:sym typeface="Century Gothic"/>
            </a:endParaRPr>
          </a:p>
        </p:txBody>
      </p:sp>
      <p:sp>
        <p:nvSpPr>
          <p:cNvPr id="80" name="Google Shape;80;p16"/>
          <p:cNvSpPr txBox="1"/>
          <p:nvPr/>
        </p:nvSpPr>
        <p:spPr>
          <a:xfrm>
            <a:off x="2396150" y="1319775"/>
            <a:ext cx="58695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solidFill>
                  <a:schemeClr val="dk1"/>
                </a:solidFill>
                <a:latin typeface="Courgette"/>
                <a:ea typeface="Courgette"/>
                <a:cs typeface="Courgette"/>
                <a:sym typeface="Courgette"/>
              </a:rPr>
              <a:t>Andrea Mcdermott</a:t>
            </a:r>
            <a:endParaRPr sz="4000">
              <a:solidFill>
                <a:schemeClr val="dk1"/>
              </a:solidFill>
              <a:latin typeface="Courgette"/>
              <a:ea typeface="Courgette"/>
              <a:cs typeface="Courgette"/>
              <a:sym typeface="Courgette"/>
            </a:endParaRPr>
          </a:p>
        </p:txBody>
      </p:sp>
      <p:pic>
        <p:nvPicPr>
          <p:cNvPr id="81" name="Google Shape;81;p16"/>
          <p:cNvPicPr preferRelativeResize="0"/>
          <p:nvPr/>
        </p:nvPicPr>
        <p:blipFill>
          <a:blip r:embed="rId3">
            <a:alphaModFix/>
          </a:blip>
          <a:stretch>
            <a:fillRect/>
          </a:stretch>
        </p:blipFill>
        <p:spPr>
          <a:xfrm>
            <a:off x="76200" y="55399"/>
            <a:ext cx="8839199" cy="1312696"/>
          </a:xfrm>
          <a:prstGeom prst="rect">
            <a:avLst/>
          </a:prstGeom>
          <a:noFill/>
          <a:ln>
            <a:noFill/>
          </a:ln>
        </p:spPr>
      </p:pic>
      <p:sp>
        <p:nvSpPr>
          <p:cNvPr id="82" name="Google Shape;82;p16"/>
          <p:cNvSpPr txBox="1"/>
          <p:nvPr/>
        </p:nvSpPr>
        <p:spPr>
          <a:xfrm>
            <a:off x="604300" y="3492150"/>
            <a:ext cx="8078400" cy="232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i="1" lang="en-GB" sz="1200">
                <a:solidFill>
                  <a:schemeClr val="dk1"/>
                </a:solidFill>
                <a:latin typeface="Century Gothic"/>
                <a:ea typeface="Century Gothic"/>
                <a:cs typeface="Century Gothic"/>
                <a:sym typeface="Century Gothic"/>
              </a:rPr>
              <a:t>Her passion, deep commitment and relentless energy for equalities, diversity and inclusion is totally inspiring. She is a truly exceptional individual who has brought so many people into the equalities conversation. Her willingness to share her own stories and to be vulnerable and help others has set the groundwork for safe spaces for everyone to speak, listen and grow together. Andrea is the epitome of the accomplished professional who has given her all to this agenda and then some.</a:t>
            </a:r>
            <a:endParaRPr i="1" sz="1500">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80"/>
                                        </p:tgtEl>
                                        <p:attrNameLst>
                                          <p:attrName>style.visibility</p:attrName>
                                        </p:attrNameLst>
                                      </p:cBhvr>
                                      <p:to>
                                        <p:strVal val="visible"/>
                                      </p:to>
                                    </p:set>
                                    <p:anim calcmode="lin" valueType="num">
                                      <p:cBhvr additive="base">
                                        <p:cTn dur="1000"/>
                                        <p:tgtEl>
                                          <p:spTgt spid="8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1000"/>
                                        <p:tgtEl>
                                          <p:spTgt spid="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gtEl>
                                        <p:attrNameLst>
                                          <p:attrName>style.visibility</p:attrName>
                                        </p:attrNameLst>
                                      </p:cBhvr>
                                      <p:to>
                                        <p:strVal val="visible"/>
                                      </p:to>
                                    </p:set>
                                    <p:animEffect filter="fade" transition="in">
                                      <p:cBhvr>
                                        <p:cTn dur="1000"/>
                                        <p:tgtEl>
                                          <p:spTgt spid="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nvSpPr>
        <p:spPr>
          <a:xfrm>
            <a:off x="1558500" y="170900"/>
            <a:ext cx="6202500" cy="65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3200">
                <a:latin typeface="Courgette"/>
                <a:ea typeface="Courgette"/>
                <a:cs typeface="Courgette"/>
                <a:sym typeface="Courgette"/>
              </a:rPr>
              <a:t>Social Work Student of the Year</a:t>
            </a:r>
            <a:endParaRPr sz="3200">
              <a:latin typeface="Courgette"/>
              <a:ea typeface="Courgette"/>
              <a:cs typeface="Courgette"/>
              <a:sym typeface="Courgette"/>
            </a:endParaRPr>
          </a:p>
        </p:txBody>
      </p:sp>
      <p:pic>
        <p:nvPicPr>
          <p:cNvPr id="88" name="Google Shape;88;p17"/>
          <p:cNvPicPr preferRelativeResize="0"/>
          <p:nvPr/>
        </p:nvPicPr>
        <p:blipFill rotWithShape="1">
          <a:blip r:embed="rId3">
            <a:alphaModFix/>
          </a:blip>
          <a:srcRect b="11480" l="21719" r="17846" t="0"/>
          <a:stretch/>
        </p:blipFill>
        <p:spPr>
          <a:xfrm>
            <a:off x="3464050" y="1942750"/>
            <a:ext cx="2178425" cy="1786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nvSpPr>
        <p:spPr>
          <a:xfrm>
            <a:off x="2875825" y="1243575"/>
            <a:ext cx="45186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Isaac Snow</a:t>
            </a:r>
            <a:endParaRPr sz="4000">
              <a:latin typeface="Courgette"/>
              <a:ea typeface="Courgette"/>
              <a:cs typeface="Courgette"/>
              <a:sym typeface="Courgette"/>
            </a:endParaRPr>
          </a:p>
          <a:p>
            <a:pPr indent="0" lvl="0" marL="0" rtl="0" algn="l">
              <a:spcBef>
                <a:spcPts val="0"/>
              </a:spcBef>
              <a:spcAft>
                <a:spcPts val="0"/>
              </a:spcAft>
              <a:buNone/>
            </a:pPr>
            <a:r>
              <a:t/>
            </a:r>
            <a:endParaRPr sz="4000">
              <a:latin typeface="Courgette"/>
              <a:ea typeface="Courgette"/>
              <a:cs typeface="Courgette"/>
              <a:sym typeface="Courgette"/>
            </a:endParaRPr>
          </a:p>
          <a:p>
            <a:pPr indent="0" lvl="0" marL="0" rtl="0" algn="l">
              <a:spcBef>
                <a:spcPts val="0"/>
              </a:spcBef>
              <a:spcAft>
                <a:spcPts val="0"/>
              </a:spcAft>
              <a:buNone/>
            </a:pPr>
            <a:r>
              <a:t/>
            </a:r>
            <a:endParaRPr sz="4000">
              <a:latin typeface="Courgette"/>
              <a:ea typeface="Courgette"/>
              <a:cs typeface="Courgette"/>
              <a:sym typeface="Courgette"/>
            </a:endParaRPr>
          </a:p>
        </p:txBody>
      </p:sp>
      <p:pic>
        <p:nvPicPr>
          <p:cNvPr id="94" name="Google Shape;94;p18"/>
          <p:cNvPicPr preferRelativeResize="0"/>
          <p:nvPr/>
        </p:nvPicPr>
        <p:blipFill>
          <a:blip r:embed="rId3">
            <a:alphaModFix/>
          </a:blip>
          <a:stretch>
            <a:fillRect/>
          </a:stretch>
        </p:blipFill>
        <p:spPr>
          <a:xfrm>
            <a:off x="152400" y="55399"/>
            <a:ext cx="8839199" cy="1312696"/>
          </a:xfrm>
          <a:prstGeom prst="rect">
            <a:avLst/>
          </a:prstGeom>
          <a:noFill/>
          <a:ln>
            <a:noFill/>
          </a:ln>
        </p:spPr>
      </p:pic>
      <p:sp>
        <p:nvSpPr>
          <p:cNvPr id="95" name="Google Shape;95;p18"/>
          <p:cNvSpPr txBox="1"/>
          <p:nvPr/>
        </p:nvSpPr>
        <p:spPr>
          <a:xfrm>
            <a:off x="674025" y="2228175"/>
            <a:ext cx="76473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sz="1200">
                <a:solidFill>
                  <a:schemeClr val="dk1"/>
                </a:solidFill>
                <a:latin typeface="Century Gothic"/>
                <a:ea typeface="Century Gothic"/>
                <a:cs typeface="Century Gothic"/>
                <a:sym typeface="Century Gothic"/>
              </a:rPr>
              <a:t>Isaac‘s academic work has been of an exceptionally high standard throughout the course, with him reading widely and demonstrating that he is able to go above and beyond what is expected of the module learning aims, often making me think more deeply about social work practice and the experiences of children and families who use social care services. </a:t>
            </a:r>
            <a:endParaRPr i="1"/>
          </a:p>
        </p:txBody>
      </p:sp>
      <p:sp>
        <p:nvSpPr>
          <p:cNvPr id="96" name="Google Shape;96;p18"/>
          <p:cNvSpPr txBox="1"/>
          <p:nvPr/>
        </p:nvSpPr>
        <p:spPr>
          <a:xfrm>
            <a:off x="604175" y="3354250"/>
            <a:ext cx="76473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sz="1200">
                <a:solidFill>
                  <a:schemeClr val="dk1"/>
                </a:solidFill>
                <a:latin typeface="Century Gothic"/>
                <a:ea typeface="Century Gothic"/>
                <a:cs typeface="Century Gothic"/>
                <a:sym typeface="Century Gothic"/>
              </a:rPr>
              <a:t>Overall, Isaac’s contribution to the Step Up to Social Work course has been outstanding and the feedback from his PE’s and the managers where he has been on placement indicates he is working at an extremely high level as a student social worker in practice. He is a credit to Kingston University and we wish him all the best for his future career in social work. </a:t>
            </a:r>
            <a:endParaRPr i="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93"/>
                                        </p:tgtEl>
                                        <p:attrNameLst>
                                          <p:attrName>style.visibility</p:attrName>
                                        </p:attrNameLst>
                                      </p:cBhvr>
                                      <p:to>
                                        <p:strVal val="visible"/>
                                      </p:to>
                                    </p:set>
                                    <p:anim calcmode="lin" valueType="num">
                                      <p:cBhvr additive="base">
                                        <p:cTn dur="1000"/>
                                        <p:tgtEl>
                                          <p:spTgt spid="9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1000"/>
                                        <p:tgtEl>
                                          <p:spTgt spid="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gtEl>
                                        <p:attrNameLst>
                                          <p:attrName>style.visibility</p:attrName>
                                        </p:attrNameLst>
                                      </p:cBhvr>
                                      <p:to>
                                        <p:strVal val="visible"/>
                                      </p:to>
                                    </p:set>
                                    <p:animEffect filter="fade" transition="in">
                                      <p:cBhvr>
                                        <p:cTn dur="1000"/>
                                        <p:tgtEl>
                                          <p:spTgt spid="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nvSpPr>
        <p:spPr>
          <a:xfrm>
            <a:off x="2662550" y="1332300"/>
            <a:ext cx="43902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Siobhan Quinn</a:t>
            </a:r>
            <a:endParaRPr sz="4000">
              <a:latin typeface="Courgette"/>
              <a:ea typeface="Courgette"/>
              <a:cs typeface="Courgette"/>
              <a:sym typeface="Courgette"/>
            </a:endParaRPr>
          </a:p>
          <a:p>
            <a:pPr indent="0" lvl="0" marL="0" rtl="0" algn="l">
              <a:spcBef>
                <a:spcPts val="0"/>
              </a:spcBef>
              <a:spcAft>
                <a:spcPts val="0"/>
              </a:spcAft>
              <a:buNone/>
            </a:pPr>
            <a:r>
              <a:t/>
            </a:r>
            <a:endParaRPr sz="4000">
              <a:latin typeface="Courgette"/>
              <a:ea typeface="Courgette"/>
              <a:cs typeface="Courgette"/>
              <a:sym typeface="Courgette"/>
            </a:endParaRPr>
          </a:p>
        </p:txBody>
      </p:sp>
      <p:pic>
        <p:nvPicPr>
          <p:cNvPr id="102" name="Google Shape;102;p19"/>
          <p:cNvPicPr preferRelativeResize="0"/>
          <p:nvPr/>
        </p:nvPicPr>
        <p:blipFill>
          <a:blip r:embed="rId3">
            <a:alphaModFix/>
          </a:blip>
          <a:stretch>
            <a:fillRect/>
          </a:stretch>
        </p:blipFill>
        <p:spPr>
          <a:xfrm>
            <a:off x="676201" y="152400"/>
            <a:ext cx="8158845" cy="1179900"/>
          </a:xfrm>
          <a:prstGeom prst="rect">
            <a:avLst/>
          </a:prstGeom>
          <a:noFill/>
          <a:ln>
            <a:noFill/>
          </a:ln>
        </p:spPr>
      </p:pic>
      <p:sp>
        <p:nvSpPr>
          <p:cNvPr id="103" name="Google Shape;103;p19"/>
          <p:cNvSpPr txBox="1"/>
          <p:nvPr/>
        </p:nvSpPr>
        <p:spPr>
          <a:xfrm>
            <a:off x="850425" y="2072200"/>
            <a:ext cx="7344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i="1" sz="12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i="1" lang="en-GB" sz="1200">
                <a:solidFill>
                  <a:schemeClr val="dk1"/>
                </a:solidFill>
                <a:latin typeface="Century Gothic"/>
                <a:ea typeface="Century Gothic"/>
                <a:cs typeface="Century Gothic"/>
                <a:sym typeface="Century Gothic"/>
              </a:rPr>
              <a:t>Siobhan undertook her final placement in a team working with young people who face tremendous risk and the team balance risk continuously. This work is not for the complacent and to have a student social worker who both embraced this work and specifically wanted to return to the team as an NQSW is exceptional.</a:t>
            </a:r>
            <a:endParaRPr i="1"/>
          </a:p>
        </p:txBody>
      </p:sp>
      <p:sp>
        <p:nvSpPr>
          <p:cNvPr id="104" name="Google Shape;104;p19"/>
          <p:cNvSpPr txBox="1"/>
          <p:nvPr/>
        </p:nvSpPr>
        <p:spPr>
          <a:xfrm>
            <a:off x="971075" y="3180400"/>
            <a:ext cx="7344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i="1" sz="12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i="1" lang="en-GB" sz="1200">
                <a:solidFill>
                  <a:schemeClr val="dk1"/>
                </a:solidFill>
                <a:latin typeface="Century Gothic"/>
                <a:ea typeface="Century Gothic"/>
                <a:cs typeface="Century Gothic"/>
                <a:sym typeface="Century Gothic"/>
              </a:rPr>
              <a:t>She is a fantastic practitioner who is able to connect with her families and young people. She has been able to engage some of our hardest to reach young people and has been able to use creative direct work tools to evoke their lived experience, wishes and feelings.  She is always able and willing to help the team out and is a real support for our team!</a:t>
            </a:r>
            <a:endParaRPr i="1"/>
          </a:p>
        </p:txBody>
      </p:sp>
      <p:sp>
        <p:nvSpPr>
          <p:cNvPr id="105" name="Google Shape;105;p19"/>
          <p:cNvSpPr txBox="1"/>
          <p:nvPr/>
        </p:nvSpPr>
        <p:spPr>
          <a:xfrm>
            <a:off x="930925" y="4480950"/>
            <a:ext cx="73446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sz="1200">
                <a:solidFill>
                  <a:schemeClr val="dk1"/>
                </a:solidFill>
                <a:latin typeface="Century Gothic"/>
                <a:ea typeface="Century Gothic"/>
                <a:cs typeface="Century Gothic"/>
                <a:sym typeface="Century Gothic"/>
              </a:rPr>
              <a:t>It’s a pleasure to have her in our team and she has a very exciting career ahead! </a:t>
            </a:r>
            <a:endParaRPr i="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01"/>
                                        </p:tgtEl>
                                        <p:attrNameLst>
                                          <p:attrName>style.visibility</p:attrName>
                                        </p:attrNameLst>
                                      </p:cBhvr>
                                      <p:to>
                                        <p:strVal val="visible"/>
                                      </p:to>
                                    </p:set>
                                    <p:anim calcmode="lin" valueType="num">
                                      <p:cBhvr additive="base">
                                        <p:cTn dur="1000"/>
                                        <p:tgtEl>
                                          <p:spTgt spid="10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nvSpPr>
        <p:spPr>
          <a:xfrm>
            <a:off x="1558500" y="170900"/>
            <a:ext cx="6202500" cy="125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3200">
                <a:latin typeface="Courgette"/>
                <a:ea typeface="Courgette"/>
                <a:cs typeface="Courgette"/>
                <a:sym typeface="Courgette"/>
              </a:rPr>
              <a:t>Outstanding Contribution to Social Work Teaching &amp; Academia</a:t>
            </a:r>
            <a:endParaRPr sz="3200">
              <a:latin typeface="Courgette"/>
              <a:ea typeface="Courgette"/>
              <a:cs typeface="Courgette"/>
              <a:sym typeface="Courgette"/>
            </a:endParaRPr>
          </a:p>
          <a:p>
            <a:pPr indent="0" lvl="0" marL="0" rtl="0" algn="ctr">
              <a:spcBef>
                <a:spcPts val="0"/>
              </a:spcBef>
              <a:spcAft>
                <a:spcPts val="0"/>
              </a:spcAft>
              <a:buClr>
                <a:schemeClr val="dk1"/>
              </a:buClr>
              <a:buSzPts val="1100"/>
              <a:buFont typeface="Arial"/>
              <a:buNone/>
            </a:pPr>
            <a:r>
              <a:t/>
            </a:r>
            <a:endParaRPr sz="3200">
              <a:latin typeface="Courgette"/>
              <a:ea typeface="Courgette"/>
              <a:cs typeface="Courgette"/>
              <a:sym typeface="Courgette"/>
            </a:endParaRPr>
          </a:p>
          <a:p>
            <a:pPr indent="0" lvl="0" marL="0" rtl="0" algn="ctr">
              <a:spcBef>
                <a:spcPts val="0"/>
              </a:spcBef>
              <a:spcAft>
                <a:spcPts val="0"/>
              </a:spcAft>
              <a:buNone/>
            </a:pPr>
            <a:r>
              <a:t/>
            </a:r>
            <a:endParaRPr sz="3200">
              <a:latin typeface="Courgette"/>
              <a:ea typeface="Courgette"/>
              <a:cs typeface="Courgette"/>
              <a:sym typeface="Courgette"/>
            </a:endParaRPr>
          </a:p>
        </p:txBody>
      </p:sp>
      <p:pic>
        <p:nvPicPr>
          <p:cNvPr id="111" name="Google Shape;111;p20"/>
          <p:cNvPicPr preferRelativeResize="0"/>
          <p:nvPr/>
        </p:nvPicPr>
        <p:blipFill rotWithShape="1">
          <a:blip r:embed="rId3">
            <a:alphaModFix/>
          </a:blip>
          <a:srcRect b="11480" l="21719" r="17846" t="0"/>
          <a:stretch/>
        </p:blipFill>
        <p:spPr>
          <a:xfrm>
            <a:off x="3464050" y="2399950"/>
            <a:ext cx="2178425" cy="17869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21"/>
          <p:cNvPicPr preferRelativeResize="0"/>
          <p:nvPr/>
        </p:nvPicPr>
        <p:blipFill>
          <a:blip r:embed="rId3">
            <a:alphaModFix/>
          </a:blip>
          <a:stretch>
            <a:fillRect/>
          </a:stretch>
        </p:blipFill>
        <p:spPr>
          <a:xfrm>
            <a:off x="152400" y="55399"/>
            <a:ext cx="8839199" cy="1312696"/>
          </a:xfrm>
          <a:prstGeom prst="rect">
            <a:avLst/>
          </a:prstGeom>
          <a:noFill/>
          <a:ln>
            <a:noFill/>
          </a:ln>
        </p:spPr>
      </p:pic>
      <p:sp>
        <p:nvSpPr>
          <p:cNvPr id="117" name="Google Shape;117;p21"/>
          <p:cNvSpPr txBox="1"/>
          <p:nvPr/>
        </p:nvSpPr>
        <p:spPr>
          <a:xfrm>
            <a:off x="654100" y="1253050"/>
            <a:ext cx="78897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200">
                <a:solidFill>
                  <a:schemeClr val="dk1"/>
                </a:solidFill>
                <a:latin typeface="Courgette"/>
                <a:ea typeface="Courgette"/>
                <a:cs typeface="Courgette"/>
                <a:sym typeface="Courgette"/>
              </a:rPr>
              <a:t>The ‘SWAD’ Team at Kingston University:</a:t>
            </a:r>
            <a:endParaRPr sz="600"/>
          </a:p>
        </p:txBody>
      </p:sp>
      <p:sp>
        <p:nvSpPr>
          <p:cNvPr id="118" name="Google Shape;118;p21"/>
          <p:cNvSpPr txBox="1"/>
          <p:nvPr/>
        </p:nvSpPr>
        <p:spPr>
          <a:xfrm>
            <a:off x="664900" y="1788475"/>
            <a:ext cx="7399500" cy="1169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3200">
                <a:solidFill>
                  <a:schemeClr val="dk1"/>
                </a:solidFill>
                <a:latin typeface="Courgette"/>
                <a:ea typeface="Courgette"/>
                <a:cs typeface="Courgette"/>
                <a:sym typeface="Courgette"/>
              </a:rPr>
              <a:t>Susan Watson, Dermot Brady and </a:t>
            </a:r>
            <a:endParaRPr sz="3200">
              <a:solidFill>
                <a:schemeClr val="dk1"/>
              </a:solidFill>
              <a:latin typeface="Courgette"/>
              <a:ea typeface="Courgette"/>
              <a:cs typeface="Courgette"/>
              <a:sym typeface="Courgette"/>
            </a:endParaRPr>
          </a:p>
          <a:p>
            <a:pPr indent="0" lvl="0" marL="0" rtl="0" algn="ctr">
              <a:spcBef>
                <a:spcPts val="0"/>
              </a:spcBef>
              <a:spcAft>
                <a:spcPts val="0"/>
              </a:spcAft>
              <a:buNone/>
            </a:pPr>
            <a:r>
              <a:rPr lang="en-GB" sz="3200">
                <a:solidFill>
                  <a:schemeClr val="dk1"/>
                </a:solidFill>
                <a:latin typeface="Courgette"/>
                <a:ea typeface="Courgette"/>
                <a:cs typeface="Courgette"/>
                <a:sym typeface="Courgette"/>
              </a:rPr>
              <a:t>Jacqueline Harry </a:t>
            </a:r>
            <a:endParaRPr sz="3200">
              <a:latin typeface="Courgette"/>
              <a:ea typeface="Courgette"/>
              <a:cs typeface="Courgette"/>
              <a:sym typeface="Courgette"/>
            </a:endParaRPr>
          </a:p>
        </p:txBody>
      </p:sp>
      <p:sp>
        <p:nvSpPr>
          <p:cNvPr id="119" name="Google Shape;119;p21"/>
          <p:cNvSpPr txBox="1"/>
          <p:nvPr/>
        </p:nvSpPr>
        <p:spPr>
          <a:xfrm>
            <a:off x="685875" y="3028925"/>
            <a:ext cx="30000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sz="1200">
                <a:solidFill>
                  <a:schemeClr val="dk1"/>
                </a:solidFill>
                <a:latin typeface="Century Gothic"/>
                <a:ea typeface="Century Gothic"/>
                <a:cs typeface="Century Gothic"/>
                <a:sym typeface="Century Gothic"/>
              </a:rPr>
              <a:t>This team has achieved tremendous outcomes in a short time. Their ability to translate course plans into deliverable action and develop student support systems demonstrates their academic abilities and dedication to improving student outcomes.</a:t>
            </a:r>
            <a:endParaRPr i="1"/>
          </a:p>
        </p:txBody>
      </p:sp>
      <p:sp>
        <p:nvSpPr>
          <p:cNvPr id="120" name="Google Shape;120;p21"/>
          <p:cNvSpPr txBox="1"/>
          <p:nvPr/>
        </p:nvSpPr>
        <p:spPr>
          <a:xfrm>
            <a:off x="4401750" y="3028925"/>
            <a:ext cx="39345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sz="1200">
                <a:solidFill>
                  <a:schemeClr val="dk1"/>
                </a:solidFill>
                <a:latin typeface="Century Gothic"/>
                <a:ea typeface="Century Gothic"/>
                <a:cs typeface="Century Gothic"/>
                <a:sym typeface="Century Gothic"/>
              </a:rPr>
              <a:t>They are ‘super-committed’ to the learner experience and will mostly be found working long after and between hours, in order to address learners’ concerns or needs, prepare varied, stimulating, thought-provoking classes and provide detailed assessment feedback, developing mentor support material, in addition to meeting university and regulatory requirements. </a:t>
            </a:r>
            <a:endParaRPr i="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17"/>
                                        </p:tgtEl>
                                        <p:attrNameLst>
                                          <p:attrName>style.visibility</p:attrName>
                                        </p:attrNameLst>
                                      </p:cBhvr>
                                      <p:to>
                                        <p:strVal val="visible"/>
                                      </p:to>
                                    </p:set>
                                    <p:anim calcmode="lin" valueType="num">
                                      <p:cBhvr additive="base">
                                        <p:cTn dur="1000"/>
                                        <p:tgtEl>
                                          <p:spTgt spid="11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18"/>
                                        </p:tgtEl>
                                        <p:attrNameLst>
                                          <p:attrName>style.visibility</p:attrName>
                                        </p:attrNameLst>
                                      </p:cBhvr>
                                      <p:to>
                                        <p:strVal val="visible"/>
                                      </p:to>
                                    </p:set>
                                    <p:anim calcmode="lin" valueType="num">
                                      <p:cBhvr additive="base">
                                        <p:cTn dur="1000"/>
                                        <p:tgtEl>
                                          <p:spTgt spid="11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2"/>
          <p:cNvSpPr txBox="1"/>
          <p:nvPr/>
        </p:nvSpPr>
        <p:spPr>
          <a:xfrm>
            <a:off x="2662550" y="1332300"/>
            <a:ext cx="43902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000">
              <a:latin typeface="Courgette"/>
              <a:ea typeface="Courgette"/>
              <a:cs typeface="Courgette"/>
              <a:sym typeface="Courgette"/>
            </a:endParaRPr>
          </a:p>
          <a:p>
            <a:pPr indent="0" lvl="0" marL="0" rtl="0" algn="l">
              <a:spcBef>
                <a:spcPts val="0"/>
              </a:spcBef>
              <a:spcAft>
                <a:spcPts val="0"/>
              </a:spcAft>
              <a:buNone/>
            </a:pPr>
            <a:r>
              <a:t/>
            </a:r>
            <a:endParaRPr sz="4000">
              <a:latin typeface="Courgette"/>
              <a:ea typeface="Courgette"/>
              <a:cs typeface="Courgette"/>
              <a:sym typeface="Courgette"/>
            </a:endParaRPr>
          </a:p>
        </p:txBody>
      </p:sp>
      <p:pic>
        <p:nvPicPr>
          <p:cNvPr id="126" name="Google Shape;126;p22"/>
          <p:cNvPicPr preferRelativeResize="0"/>
          <p:nvPr/>
        </p:nvPicPr>
        <p:blipFill>
          <a:blip r:embed="rId3">
            <a:alphaModFix/>
          </a:blip>
          <a:stretch>
            <a:fillRect/>
          </a:stretch>
        </p:blipFill>
        <p:spPr>
          <a:xfrm>
            <a:off x="676201" y="152400"/>
            <a:ext cx="8158845" cy="1179900"/>
          </a:xfrm>
          <a:prstGeom prst="rect">
            <a:avLst/>
          </a:prstGeom>
          <a:noFill/>
          <a:ln>
            <a:noFill/>
          </a:ln>
        </p:spPr>
      </p:pic>
      <p:pic>
        <p:nvPicPr>
          <p:cNvPr id="127" name="Google Shape;127;p22"/>
          <p:cNvPicPr preferRelativeResize="0"/>
          <p:nvPr/>
        </p:nvPicPr>
        <p:blipFill>
          <a:blip r:embed="rId3">
            <a:alphaModFix/>
          </a:blip>
          <a:stretch>
            <a:fillRect/>
          </a:stretch>
        </p:blipFill>
        <p:spPr>
          <a:xfrm>
            <a:off x="676201" y="152400"/>
            <a:ext cx="8158845" cy="1179900"/>
          </a:xfrm>
          <a:prstGeom prst="rect">
            <a:avLst/>
          </a:prstGeom>
          <a:noFill/>
          <a:ln>
            <a:noFill/>
          </a:ln>
        </p:spPr>
      </p:pic>
      <p:pic>
        <p:nvPicPr>
          <p:cNvPr id="128" name="Google Shape;128;p22"/>
          <p:cNvPicPr preferRelativeResize="0"/>
          <p:nvPr/>
        </p:nvPicPr>
        <p:blipFill>
          <a:blip r:embed="rId3">
            <a:alphaModFix/>
          </a:blip>
          <a:stretch>
            <a:fillRect/>
          </a:stretch>
        </p:blipFill>
        <p:spPr>
          <a:xfrm>
            <a:off x="676201" y="152400"/>
            <a:ext cx="8158845" cy="1179900"/>
          </a:xfrm>
          <a:prstGeom prst="rect">
            <a:avLst/>
          </a:prstGeom>
          <a:noFill/>
          <a:ln>
            <a:noFill/>
          </a:ln>
        </p:spPr>
      </p:pic>
      <p:sp>
        <p:nvSpPr>
          <p:cNvPr id="129" name="Google Shape;129;p22"/>
          <p:cNvSpPr txBox="1"/>
          <p:nvPr/>
        </p:nvSpPr>
        <p:spPr>
          <a:xfrm>
            <a:off x="2145625" y="1242150"/>
            <a:ext cx="53724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4000">
                <a:solidFill>
                  <a:schemeClr val="dk1"/>
                </a:solidFill>
                <a:latin typeface="Courgette"/>
                <a:ea typeface="Courgette"/>
                <a:cs typeface="Courgette"/>
                <a:sym typeface="Courgette"/>
              </a:rPr>
              <a:t>Jane Mathew-Byrne</a:t>
            </a:r>
            <a:endParaRPr/>
          </a:p>
        </p:txBody>
      </p:sp>
      <p:sp>
        <p:nvSpPr>
          <p:cNvPr id="130" name="Google Shape;130;p22"/>
          <p:cNvSpPr txBox="1"/>
          <p:nvPr/>
        </p:nvSpPr>
        <p:spPr>
          <a:xfrm>
            <a:off x="1285700" y="2244675"/>
            <a:ext cx="64407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sz="1200">
                <a:solidFill>
                  <a:schemeClr val="dk1"/>
                </a:solidFill>
                <a:latin typeface="Century Gothic"/>
                <a:ea typeface="Century Gothic"/>
                <a:cs typeface="Century Gothic"/>
                <a:sym typeface="Century Gothic"/>
              </a:rPr>
              <a:t>Jane works heartfully and diligently, building positive relationships with students, and colleagues both at the university and within the teaching partnership. She has built up a reputation for being an effective troubleshooter, and has developed a formidable knowledge base around practice education, practice</a:t>
            </a:r>
            <a:endParaRPr i="1" sz="1200">
              <a:solidFill>
                <a:schemeClr val="dk1"/>
              </a:solidFill>
              <a:latin typeface="Century Gothic"/>
              <a:ea typeface="Century Gothic"/>
              <a:cs typeface="Century Gothic"/>
              <a:sym typeface="Century Gothic"/>
            </a:endParaRPr>
          </a:p>
          <a:p>
            <a:pPr indent="0" lvl="0" marL="0" rtl="0" algn="ctr">
              <a:spcBef>
                <a:spcPts val="0"/>
              </a:spcBef>
              <a:spcAft>
                <a:spcPts val="0"/>
              </a:spcAft>
              <a:buClr>
                <a:schemeClr val="dk1"/>
              </a:buClr>
              <a:buSzPts val="1100"/>
              <a:buFont typeface="Arial"/>
              <a:buNone/>
            </a:pPr>
            <a:r>
              <a:rPr i="1" lang="en-GB" sz="1200">
                <a:solidFill>
                  <a:schemeClr val="dk1"/>
                </a:solidFill>
                <a:latin typeface="Century Gothic"/>
                <a:ea typeface="Century Gothic"/>
                <a:cs typeface="Century Gothic"/>
                <a:sym typeface="Century Gothic"/>
              </a:rPr>
              <a:t>educators and effective learning. She has a detailed knowledge of individual students and their specific needs, the resources available and a number of intractable quality assurance issues.</a:t>
            </a:r>
            <a:endParaRPr i="1" sz="12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i="1" sz="1200">
              <a:solidFill>
                <a:schemeClr val="dk1"/>
              </a:solidFill>
              <a:latin typeface="Century Gothic"/>
              <a:ea typeface="Century Gothic"/>
              <a:cs typeface="Century Gothic"/>
              <a:sym typeface="Century Gothic"/>
            </a:endParaRPr>
          </a:p>
        </p:txBody>
      </p:sp>
      <p:sp>
        <p:nvSpPr>
          <p:cNvPr id="131" name="Google Shape;131;p22"/>
          <p:cNvSpPr txBox="1"/>
          <p:nvPr/>
        </p:nvSpPr>
        <p:spPr>
          <a:xfrm>
            <a:off x="1230050" y="3595200"/>
            <a:ext cx="65520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i="1" sz="12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i="1" lang="en-GB" sz="1200">
                <a:solidFill>
                  <a:schemeClr val="dk1"/>
                </a:solidFill>
                <a:latin typeface="Century Gothic"/>
                <a:ea typeface="Century Gothic"/>
                <a:cs typeface="Century Gothic"/>
                <a:sym typeface="Century Gothic"/>
              </a:rPr>
              <a:t>Both students and staff have come to rely on her practice wisdom through the complexities, ups and downs of the academic year. She is a vital and indispensable member of the team!</a:t>
            </a:r>
            <a:endParaRPr i="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9"/>
                                        </p:tgtEl>
                                        <p:attrNameLst>
                                          <p:attrName>style.visibility</p:attrName>
                                        </p:attrNameLst>
                                      </p:cBhvr>
                                      <p:to>
                                        <p:strVal val="visible"/>
                                      </p:to>
                                    </p:set>
                                    <p:anim calcmode="lin" valueType="num">
                                      <p:cBhvr additive="base">
                                        <p:cTn dur="1000"/>
                                        <p:tgtEl>
                                          <p:spTgt spid="12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1000"/>
                                        <p:tgtEl>
                                          <p:spTgt spid="1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1000"/>
                                        <p:tgtEl>
                                          <p:spTgt spid="1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3"/>
          <p:cNvSpPr txBox="1"/>
          <p:nvPr/>
        </p:nvSpPr>
        <p:spPr>
          <a:xfrm>
            <a:off x="1558500" y="323300"/>
            <a:ext cx="6202500" cy="92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3200">
                <a:latin typeface="Courgette"/>
                <a:ea typeface="Courgette"/>
                <a:cs typeface="Courgette"/>
                <a:sym typeface="Courgette"/>
              </a:rPr>
              <a:t>NQSW of the Year </a:t>
            </a:r>
            <a:endParaRPr sz="3200">
              <a:latin typeface="Courgette"/>
              <a:ea typeface="Courgette"/>
              <a:cs typeface="Courgette"/>
              <a:sym typeface="Courgette"/>
            </a:endParaRPr>
          </a:p>
          <a:p>
            <a:pPr indent="0" lvl="0" marL="0" rtl="0" algn="ctr">
              <a:spcBef>
                <a:spcPts val="0"/>
              </a:spcBef>
              <a:spcAft>
                <a:spcPts val="0"/>
              </a:spcAft>
              <a:buNone/>
            </a:pPr>
            <a:r>
              <a:rPr lang="en-GB" sz="3200">
                <a:latin typeface="Courgette"/>
                <a:ea typeface="Courgette"/>
                <a:cs typeface="Courgette"/>
                <a:sym typeface="Courgette"/>
              </a:rPr>
              <a:t>(Children)</a:t>
            </a:r>
            <a:endParaRPr sz="3200">
              <a:latin typeface="Courgette"/>
              <a:ea typeface="Courgette"/>
              <a:cs typeface="Courgette"/>
              <a:sym typeface="Courgette"/>
            </a:endParaRPr>
          </a:p>
        </p:txBody>
      </p:sp>
      <p:pic>
        <p:nvPicPr>
          <p:cNvPr id="137" name="Google Shape;137;p23"/>
          <p:cNvPicPr preferRelativeResize="0"/>
          <p:nvPr/>
        </p:nvPicPr>
        <p:blipFill rotWithShape="1">
          <a:blip r:embed="rId3">
            <a:alphaModFix/>
          </a:blip>
          <a:srcRect b="11480" l="21719" r="17846" t="0"/>
          <a:stretch/>
        </p:blipFill>
        <p:spPr>
          <a:xfrm>
            <a:off x="3464050" y="2399950"/>
            <a:ext cx="2178425" cy="17869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24"/>
          <p:cNvPicPr preferRelativeResize="0"/>
          <p:nvPr/>
        </p:nvPicPr>
        <p:blipFill>
          <a:blip r:embed="rId3">
            <a:alphaModFix/>
          </a:blip>
          <a:stretch>
            <a:fillRect/>
          </a:stretch>
        </p:blipFill>
        <p:spPr>
          <a:xfrm>
            <a:off x="152400" y="55399"/>
            <a:ext cx="8839199" cy="1312696"/>
          </a:xfrm>
          <a:prstGeom prst="rect">
            <a:avLst/>
          </a:prstGeom>
          <a:noFill/>
          <a:ln>
            <a:noFill/>
          </a:ln>
        </p:spPr>
      </p:pic>
      <p:sp>
        <p:nvSpPr>
          <p:cNvPr id="143" name="Google Shape;143;p24"/>
          <p:cNvSpPr txBox="1"/>
          <p:nvPr/>
        </p:nvSpPr>
        <p:spPr>
          <a:xfrm>
            <a:off x="2580075" y="1192025"/>
            <a:ext cx="49560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Sinitta Russell</a:t>
            </a:r>
            <a:endParaRPr sz="4000">
              <a:latin typeface="Courgette"/>
              <a:ea typeface="Courgette"/>
              <a:cs typeface="Courgette"/>
              <a:sym typeface="Courgette"/>
            </a:endParaRPr>
          </a:p>
        </p:txBody>
      </p:sp>
      <p:sp>
        <p:nvSpPr>
          <p:cNvPr id="144" name="Google Shape;144;p24"/>
          <p:cNvSpPr txBox="1"/>
          <p:nvPr/>
        </p:nvSpPr>
        <p:spPr>
          <a:xfrm>
            <a:off x="815450" y="1818400"/>
            <a:ext cx="7043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i="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i="1" lang="en-GB">
                <a:solidFill>
                  <a:schemeClr val="dk1"/>
                </a:solidFill>
                <a:latin typeface="Century Gothic"/>
                <a:ea typeface="Century Gothic"/>
                <a:cs typeface="Century Gothic"/>
                <a:sym typeface="Century Gothic"/>
              </a:rPr>
              <a:t>Sinitta has worked very hard with all allocated children and families over the course of her newly qualified year, and has faced some very challenging cases. She tackled these with confidence, seeking guidance when necessary.</a:t>
            </a:r>
            <a:endParaRPr i="1" sz="1600"/>
          </a:p>
        </p:txBody>
      </p:sp>
      <p:sp>
        <p:nvSpPr>
          <p:cNvPr id="145" name="Google Shape;145;p24"/>
          <p:cNvSpPr txBox="1"/>
          <p:nvPr/>
        </p:nvSpPr>
        <p:spPr>
          <a:xfrm>
            <a:off x="663050" y="3799600"/>
            <a:ext cx="76617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a:solidFill>
                  <a:schemeClr val="dk1"/>
                </a:solidFill>
                <a:latin typeface="Century Gothic"/>
                <a:ea typeface="Century Gothic"/>
                <a:cs typeface="Century Gothic"/>
                <a:sym typeface="Century Gothic"/>
              </a:rPr>
              <a:t>I think Sinitta should be considered as a role model within the social work profession as she is passionate about the work she does and this is evident through the way she works with families, as well as the way she records her work. Sinitta works hard, is not afraid to face new challenges and maintains a bubbly demeanor that contributes to team morale. </a:t>
            </a:r>
            <a:endParaRPr i="1" sz="1600"/>
          </a:p>
        </p:txBody>
      </p:sp>
      <p:sp>
        <p:nvSpPr>
          <p:cNvPr id="146" name="Google Shape;146;p24"/>
          <p:cNvSpPr txBox="1"/>
          <p:nvPr/>
        </p:nvSpPr>
        <p:spPr>
          <a:xfrm>
            <a:off x="885300" y="2942350"/>
            <a:ext cx="70431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a:solidFill>
                  <a:schemeClr val="dk1"/>
                </a:solidFill>
                <a:latin typeface="Century Gothic"/>
                <a:ea typeface="Century Gothic"/>
                <a:cs typeface="Century Gothic"/>
                <a:sym typeface="Century Gothic"/>
              </a:rPr>
              <a:t>She was recently praised by a Police Officer for her presentation in her first Initial Child Protection Conference which was lengthy and difficult, but she maintained composure and professionalism.</a:t>
            </a:r>
            <a:endParaRPr i="1">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3"/>
                                        </p:tgtEl>
                                        <p:attrNameLst>
                                          <p:attrName>style.visibility</p:attrName>
                                        </p:attrNameLst>
                                      </p:cBhvr>
                                      <p:to>
                                        <p:strVal val="visible"/>
                                      </p:to>
                                    </p:set>
                                    <p:anim calcmode="lin" valueType="num">
                                      <p:cBhvr additive="base">
                                        <p:cTn dur="1000"/>
                                        <p:tgtEl>
                                          <p:spTgt spid="14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5"/>
          <p:cNvSpPr txBox="1"/>
          <p:nvPr/>
        </p:nvSpPr>
        <p:spPr>
          <a:xfrm>
            <a:off x="386250" y="2114550"/>
            <a:ext cx="8371500" cy="117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i="1" lang="en-GB" sz="1500">
                <a:solidFill>
                  <a:schemeClr val="dk1"/>
                </a:solidFill>
                <a:latin typeface="Century Gothic"/>
                <a:ea typeface="Century Gothic"/>
                <a:cs typeface="Century Gothic"/>
                <a:sym typeface="Century Gothic"/>
              </a:rPr>
              <a:t>Wendy brings energy, containment, and practice knowledge…She is child focused and empowering, respectful and dedicated. Wendy has shared that she gets real satisfaction from her direct work with children and families and shares joyful moments with the families she supports.</a:t>
            </a:r>
            <a:endParaRPr i="1" sz="12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i="1" sz="1300">
              <a:latin typeface="Century Gothic"/>
              <a:ea typeface="Century Gothic"/>
              <a:cs typeface="Century Gothic"/>
              <a:sym typeface="Century Gothic"/>
            </a:endParaRPr>
          </a:p>
          <a:p>
            <a:pPr indent="0" lvl="0" marL="0" rtl="0" algn="ctr">
              <a:spcBef>
                <a:spcPts val="0"/>
              </a:spcBef>
              <a:spcAft>
                <a:spcPts val="0"/>
              </a:spcAft>
              <a:buNone/>
            </a:pPr>
            <a:r>
              <a:t/>
            </a:r>
            <a:endParaRPr i="1" sz="1300">
              <a:latin typeface="Century Gothic"/>
              <a:ea typeface="Century Gothic"/>
              <a:cs typeface="Century Gothic"/>
              <a:sym typeface="Century Gothic"/>
            </a:endParaRPr>
          </a:p>
          <a:p>
            <a:pPr indent="0" lvl="0" marL="0" rtl="0" algn="ctr">
              <a:spcBef>
                <a:spcPts val="0"/>
              </a:spcBef>
              <a:spcAft>
                <a:spcPts val="0"/>
              </a:spcAft>
              <a:buNone/>
            </a:pPr>
            <a:r>
              <a:t/>
            </a:r>
            <a:endParaRPr i="1" sz="1300">
              <a:latin typeface="Century Gothic"/>
              <a:ea typeface="Century Gothic"/>
              <a:cs typeface="Century Gothic"/>
              <a:sym typeface="Century Gothic"/>
            </a:endParaRPr>
          </a:p>
        </p:txBody>
      </p:sp>
      <p:sp>
        <p:nvSpPr>
          <p:cNvPr id="152" name="Google Shape;152;p25"/>
          <p:cNvSpPr txBox="1"/>
          <p:nvPr/>
        </p:nvSpPr>
        <p:spPr>
          <a:xfrm>
            <a:off x="2328450" y="1211825"/>
            <a:ext cx="44055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Wendy Smallwood</a:t>
            </a:r>
            <a:endParaRPr sz="4000">
              <a:latin typeface="Courgette"/>
              <a:ea typeface="Courgette"/>
              <a:cs typeface="Courgette"/>
              <a:sym typeface="Courgette"/>
            </a:endParaRPr>
          </a:p>
        </p:txBody>
      </p:sp>
      <p:pic>
        <p:nvPicPr>
          <p:cNvPr id="153" name="Google Shape;153;p25"/>
          <p:cNvPicPr preferRelativeResize="0"/>
          <p:nvPr/>
        </p:nvPicPr>
        <p:blipFill>
          <a:blip r:embed="rId3">
            <a:alphaModFix/>
          </a:blip>
          <a:stretch>
            <a:fillRect/>
          </a:stretch>
        </p:blipFill>
        <p:spPr>
          <a:xfrm>
            <a:off x="676201" y="152400"/>
            <a:ext cx="8158845" cy="1179900"/>
          </a:xfrm>
          <a:prstGeom prst="rect">
            <a:avLst/>
          </a:prstGeom>
          <a:noFill/>
          <a:ln>
            <a:noFill/>
          </a:ln>
        </p:spPr>
      </p:pic>
      <p:sp>
        <p:nvSpPr>
          <p:cNvPr id="154" name="Google Shape;154;p25"/>
          <p:cNvSpPr txBox="1"/>
          <p:nvPr/>
        </p:nvSpPr>
        <p:spPr>
          <a:xfrm>
            <a:off x="417475" y="3365500"/>
            <a:ext cx="8371500" cy="81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i="1" lang="en-GB" sz="1500">
                <a:solidFill>
                  <a:schemeClr val="dk1"/>
                </a:solidFill>
                <a:latin typeface="Century Gothic"/>
                <a:ea typeface="Century Gothic"/>
                <a:cs typeface="Century Gothic"/>
                <a:sym typeface="Century Gothic"/>
              </a:rPr>
              <a:t>I was inspired by Wendy and her diligence in finding ways to reach children. In supervision, Wendy’s face lit up as she described having a breakthrough in ‘reaching’ a child who is nonverbal.</a:t>
            </a:r>
            <a:endParaRPr i="1" sz="1500">
              <a:solidFill>
                <a:schemeClr val="dk1"/>
              </a:solidFill>
              <a:latin typeface="Century Gothic"/>
              <a:ea typeface="Century Gothic"/>
              <a:cs typeface="Century Gothic"/>
              <a:sym typeface="Century Gothic"/>
            </a:endParaRPr>
          </a:p>
          <a:p>
            <a:pPr indent="0" lvl="0" marL="0" rtl="0" algn="ctr">
              <a:spcBef>
                <a:spcPts val="0"/>
              </a:spcBef>
              <a:spcAft>
                <a:spcPts val="0"/>
              </a:spcAft>
              <a:buClr>
                <a:schemeClr val="dk1"/>
              </a:buClr>
              <a:buSzPts val="1100"/>
              <a:buFont typeface="Arial"/>
              <a:buNone/>
            </a:pPr>
            <a:r>
              <a:t/>
            </a:r>
            <a:endParaRPr i="1" sz="12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i="1" sz="1300">
              <a:latin typeface="Century Gothic"/>
              <a:ea typeface="Century Gothic"/>
              <a:cs typeface="Century Gothic"/>
              <a:sym typeface="Century Gothic"/>
            </a:endParaRPr>
          </a:p>
          <a:p>
            <a:pPr indent="0" lvl="0" marL="0" rtl="0" algn="ctr">
              <a:spcBef>
                <a:spcPts val="0"/>
              </a:spcBef>
              <a:spcAft>
                <a:spcPts val="0"/>
              </a:spcAft>
              <a:buNone/>
            </a:pPr>
            <a:r>
              <a:t/>
            </a:r>
            <a:endParaRPr i="1" sz="1300">
              <a:latin typeface="Century Gothic"/>
              <a:ea typeface="Century Gothic"/>
              <a:cs typeface="Century Gothic"/>
              <a:sym typeface="Century Gothic"/>
            </a:endParaRPr>
          </a:p>
          <a:p>
            <a:pPr indent="0" lvl="0" marL="0" rtl="0" algn="ctr">
              <a:spcBef>
                <a:spcPts val="0"/>
              </a:spcBef>
              <a:spcAft>
                <a:spcPts val="0"/>
              </a:spcAft>
              <a:buNone/>
            </a:pPr>
            <a:r>
              <a:t/>
            </a:r>
            <a:endParaRPr i="1" sz="1300">
              <a:latin typeface="Century Gothic"/>
              <a:ea typeface="Century Gothic"/>
              <a:cs typeface="Century Gothic"/>
              <a:sym typeface="Century Gothic"/>
            </a:endParaRPr>
          </a:p>
        </p:txBody>
      </p:sp>
      <p:sp>
        <p:nvSpPr>
          <p:cNvPr id="155" name="Google Shape;155;p25"/>
          <p:cNvSpPr txBox="1"/>
          <p:nvPr/>
        </p:nvSpPr>
        <p:spPr>
          <a:xfrm>
            <a:off x="381000" y="4303175"/>
            <a:ext cx="8371500" cy="62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i="1" lang="en-GB" sz="1500">
                <a:solidFill>
                  <a:schemeClr val="dk1"/>
                </a:solidFill>
                <a:latin typeface="Century Gothic"/>
                <a:ea typeface="Century Gothic"/>
                <a:cs typeface="Century Gothic"/>
                <a:sym typeface="Century Gothic"/>
              </a:rPr>
              <a:t>Wendy is a role model for the social work profession. She has stretched the limits of understanding around direct work. Such resourcefulness! </a:t>
            </a:r>
            <a:endParaRPr i="1" sz="15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t/>
            </a:r>
            <a:endParaRPr i="1" sz="12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i="1" sz="1300">
              <a:latin typeface="Century Gothic"/>
              <a:ea typeface="Century Gothic"/>
              <a:cs typeface="Century Gothic"/>
              <a:sym typeface="Century Gothic"/>
            </a:endParaRPr>
          </a:p>
          <a:p>
            <a:pPr indent="0" lvl="0" marL="0" rtl="0" algn="ctr">
              <a:spcBef>
                <a:spcPts val="0"/>
              </a:spcBef>
              <a:spcAft>
                <a:spcPts val="0"/>
              </a:spcAft>
              <a:buNone/>
            </a:pPr>
            <a:r>
              <a:t/>
            </a:r>
            <a:endParaRPr i="1" sz="1300">
              <a:latin typeface="Century Gothic"/>
              <a:ea typeface="Century Gothic"/>
              <a:cs typeface="Century Gothic"/>
              <a:sym typeface="Century Gothic"/>
            </a:endParaRPr>
          </a:p>
          <a:p>
            <a:pPr indent="0" lvl="0" marL="0" rtl="0" algn="ctr">
              <a:spcBef>
                <a:spcPts val="0"/>
              </a:spcBef>
              <a:spcAft>
                <a:spcPts val="0"/>
              </a:spcAft>
              <a:buNone/>
            </a:pPr>
            <a:r>
              <a:t/>
            </a:r>
            <a:endParaRPr i="1" sz="1300">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52"/>
                                        </p:tgtEl>
                                        <p:attrNameLst>
                                          <p:attrName>style.visibility</p:attrName>
                                        </p:attrNameLst>
                                      </p:cBhvr>
                                      <p:to>
                                        <p:strVal val="visible"/>
                                      </p:to>
                                    </p:set>
                                    <p:anim calcmode="lin" valueType="num">
                                      <p:cBhvr additive="base">
                                        <p:cTn dur="1000"/>
                                        <p:tgtEl>
                                          <p:spTgt spid="15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000"/>
                                        <p:tgtEl>
                                          <p:spTgt spid="1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1000"/>
                                        <p:tgtEl>
                                          <p:spTgt spid="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6"/>
          <p:cNvSpPr txBox="1"/>
          <p:nvPr/>
        </p:nvSpPr>
        <p:spPr>
          <a:xfrm>
            <a:off x="1558500" y="323300"/>
            <a:ext cx="6202500" cy="92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3200">
                <a:latin typeface="Courgette"/>
                <a:ea typeface="Courgette"/>
                <a:cs typeface="Courgette"/>
                <a:sym typeface="Courgette"/>
              </a:rPr>
              <a:t>NQSW of the Year </a:t>
            </a:r>
            <a:endParaRPr sz="3200">
              <a:latin typeface="Courgette"/>
              <a:ea typeface="Courgette"/>
              <a:cs typeface="Courgette"/>
              <a:sym typeface="Courgette"/>
            </a:endParaRPr>
          </a:p>
          <a:p>
            <a:pPr indent="0" lvl="0" marL="0" rtl="0" algn="ctr">
              <a:spcBef>
                <a:spcPts val="0"/>
              </a:spcBef>
              <a:spcAft>
                <a:spcPts val="0"/>
              </a:spcAft>
              <a:buNone/>
            </a:pPr>
            <a:r>
              <a:rPr lang="en-GB" sz="3200">
                <a:latin typeface="Courgette"/>
                <a:ea typeface="Courgette"/>
                <a:cs typeface="Courgette"/>
                <a:sym typeface="Courgette"/>
              </a:rPr>
              <a:t>(Adults)</a:t>
            </a:r>
            <a:endParaRPr sz="3200">
              <a:latin typeface="Courgette"/>
              <a:ea typeface="Courgette"/>
              <a:cs typeface="Courgette"/>
              <a:sym typeface="Courgette"/>
            </a:endParaRPr>
          </a:p>
        </p:txBody>
      </p:sp>
      <p:pic>
        <p:nvPicPr>
          <p:cNvPr id="161" name="Google Shape;161;p26"/>
          <p:cNvPicPr preferRelativeResize="0"/>
          <p:nvPr/>
        </p:nvPicPr>
        <p:blipFill rotWithShape="1">
          <a:blip r:embed="rId3">
            <a:alphaModFix/>
          </a:blip>
          <a:srcRect b="11480" l="21719" r="17846" t="0"/>
          <a:stretch/>
        </p:blipFill>
        <p:spPr>
          <a:xfrm>
            <a:off x="3464050" y="2399950"/>
            <a:ext cx="2178425" cy="1786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27"/>
          <p:cNvPicPr preferRelativeResize="0"/>
          <p:nvPr/>
        </p:nvPicPr>
        <p:blipFill>
          <a:blip r:embed="rId3">
            <a:alphaModFix/>
          </a:blip>
          <a:stretch>
            <a:fillRect/>
          </a:stretch>
        </p:blipFill>
        <p:spPr>
          <a:xfrm>
            <a:off x="152400" y="55399"/>
            <a:ext cx="8839199" cy="1312696"/>
          </a:xfrm>
          <a:prstGeom prst="rect">
            <a:avLst/>
          </a:prstGeom>
          <a:noFill/>
          <a:ln>
            <a:noFill/>
          </a:ln>
        </p:spPr>
      </p:pic>
      <p:sp>
        <p:nvSpPr>
          <p:cNvPr id="167" name="Google Shape;167;p27"/>
          <p:cNvSpPr txBox="1"/>
          <p:nvPr/>
        </p:nvSpPr>
        <p:spPr>
          <a:xfrm>
            <a:off x="2503875" y="1192025"/>
            <a:ext cx="49560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Rowena Dennis</a:t>
            </a:r>
            <a:endParaRPr sz="4000">
              <a:latin typeface="Courgette"/>
              <a:ea typeface="Courgette"/>
              <a:cs typeface="Courgette"/>
              <a:sym typeface="Courgette"/>
            </a:endParaRPr>
          </a:p>
        </p:txBody>
      </p:sp>
      <p:sp>
        <p:nvSpPr>
          <p:cNvPr id="168" name="Google Shape;168;p27"/>
          <p:cNvSpPr txBox="1"/>
          <p:nvPr/>
        </p:nvSpPr>
        <p:spPr>
          <a:xfrm>
            <a:off x="891650" y="2047000"/>
            <a:ext cx="7043100" cy="1795500"/>
          </a:xfrm>
          <a:prstGeom prst="rect">
            <a:avLst/>
          </a:prstGeom>
          <a:noFill/>
          <a:ln>
            <a:noFill/>
          </a:ln>
        </p:spPr>
        <p:txBody>
          <a:bodyPr anchorCtr="0" anchor="t" bIns="91425" lIns="91425" spcFirstLastPara="1" rIns="91425" wrap="square" tIns="91425">
            <a:spAutoFit/>
          </a:bodyPr>
          <a:lstStyle/>
          <a:p>
            <a:pPr indent="0" lvl="0" marL="0" rtl="0" algn="ctr">
              <a:lnSpc>
                <a:spcPct val="107916"/>
              </a:lnSpc>
              <a:spcBef>
                <a:spcPts val="0"/>
              </a:spcBef>
              <a:spcAft>
                <a:spcPts val="800"/>
              </a:spcAft>
              <a:buNone/>
            </a:pPr>
            <a:r>
              <a:rPr i="1" lang="en-GB">
                <a:solidFill>
                  <a:schemeClr val="dk1"/>
                </a:solidFill>
                <a:latin typeface="Century Gothic"/>
                <a:ea typeface="Century Gothic"/>
                <a:cs typeface="Century Gothic"/>
                <a:sym typeface="Century Gothic"/>
              </a:rPr>
              <a:t>Rowena has made particular efforts to put people with lived experience (PLE) at the centre of her work, she has acted as a strong advocate. Rowena is living proof of transferable skills. She has done a variety of jobs including care work, and brings those skills to her role. Her training placement experiences were not in direct frontline work with adults and so she has had to catch up with this area of work. Rowena is a real asset to the team and social work with adults, and I am very pleased she stepped out of her comfort zone and went for it. </a:t>
            </a:r>
            <a:endParaRPr i="1" sz="1600"/>
          </a:p>
        </p:txBody>
      </p:sp>
      <p:sp>
        <p:nvSpPr>
          <p:cNvPr id="169" name="Google Shape;169;p27"/>
          <p:cNvSpPr txBox="1"/>
          <p:nvPr/>
        </p:nvSpPr>
        <p:spPr>
          <a:xfrm>
            <a:off x="747650" y="4071100"/>
            <a:ext cx="7178700" cy="865200"/>
          </a:xfrm>
          <a:prstGeom prst="rect">
            <a:avLst/>
          </a:prstGeom>
          <a:noFill/>
          <a:ln>
            <a:noFill/>
          </a:ln>
        </p:spPr>
        <p:txBody>
          <a:bodyPr anchorCtr="0" anchor="t" bIns="91425" lIns="91425" spcFirstLastPara="1" rIns="91425" wrap="square" tIns="91425">
            <a:spAutoFit/>
          </a:bodyPr>
          <a:lstStyle/>
          <a:p>
            <a:pPr indent="0" lvl="0" marL="0" rtl="0" algn="ctr">
              <a:lnSpc>
                <a:spcPct val="107916"/>
              </a:lnSpc>
              <a:spcBef>
                <a:spcPts val="0"/>
              </a:spcBef>
              <a:spcAft>
                <a:spcPts val="800"/>
              </a:spcAft>
              <a:buNone/>
            </a:pPr>
            <a:r>
              <a:rPr i="1" lang="en-GB">
                <a:solidFill>
                  <a:schemeClr val="dk1"/>
                </a:solidFill>
                <a:latin typeface="Century Gothic"/>
                <a:ea typeface="Century Gothic"/>
                <a:cs typeface="Century Gothic"/>
                <a:sym typeface="Century Gothic"/>
              </a:rPr>
              <a:t>H</a:t>
            </a:r>
            <a:r>
              <a:rPr i="1" lang="en-GB">
                <a:solidFill>
                  <a:schemeClr val="dk1"/>
                </a:solidFill>
                <a:latin typeface="Century Gothic"/>
                <a:ea typeface="Century Gothic"/>
                <a:cs typeface="Century Gothic"/>
                <a:sym typeface="Century Gothic"/>
              </a:rPr>
              <a:t>earing of Rowena’s caring nature, and ability to support people when they are distressed and reluctant to engage, shows a quality that we should all aim to achieve. </a:t>
            </a:r>
            <a:r>
              <a:rPr lang="en-GB">
                <a:solidFill>
                  <a:schemeClr val="dk1"/>
                </a:solidFill>
                <a:latin typeface="Century Gothic"/>
                <a:ea typeface="Century Gothic"/>
                <a:cs typeface="Century Gothic"/>
                <a:sym typeface="Century Gothic"/>
              </a:rPr>
              <a:t> </a:t>
            </a:r>
            <a:endParaRPr>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67"/>
                                        </p:tgtEl>
                                        <p:attrNameLst>
                                          <p:attrName>style.visibility</p:attrName>
                                        </p:attrNameLst>
                                      </p:cBhvr>
                                      <p:to>
                                        <p:strVal val="visible"/>
                                      </p:to>
                                    </p:set>
                                    <p:anim calcmode="lin" valueType="num">
                                      <p:cBhvr additive="base">
                                        <p:cTn dur="1000"/>
                                        <p:tgtEl>
                                          <p:spTgt spid="16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8"/>
          <p:cNvSpPr txBox="1"/>
          <p:nvPr/>
        </p:nvSpPr>
        <p:spPr>
          <a:xfrm>
            <a:off x="2785650" y="1211825"/>
            <a:ext cx="44055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Helen Siriboe</a:t>
            </a:r>
            <a:endParaRPr sz="4000">
              <a:latin typeface="Courgette"/>
              <a:ea typeface="Courgette"/>
              <a:cs typeface="Courgette"/>
              <a:sym typeface="Courgette"/>
            </a:endParaRPr>
          </a:p>
        </p:txBody>
      </p:sp>
      <p:pic>
        <p:nvPicPr>
          <p:cNvPr id="175" name="Google Shape;175;p28"/>
          <p:cNvPicPr preferRelativeResize="0"/>
          <p:nvPr/>
        </p:nvPicPr>
        <p:blipFill>
          <a:blip r:embed="rId3">
            <a:alphaModFix/>
          </a:blip>
          <a:stretch>
            <a:fillRect/>
          </a:stretch>
        </p:blipFill>
        <p:spPr>
          <a:xfrm>
            <a:off x="676201" y="152400"/>
            <a:ext cx="8158845" cy="1179900"/>
          </a:xfrm>
          <a:prstGeom prst="rect">
            <a:avLst/>
          </a:prstGeom>
          <a:noFill/>
          <a:ln>
            <a:noFill/>
          </a:ln>
        </p:spPr>
      </p:pic>
      <p:sp>
        <p:nvSpPr>
          <p:cNvPr id="176" name="Google Shape;176;p28"/>
          <p:cNvSpPr txBox="1"/>
          <p:nvPr/>
        </p:nvSpPr>
        <p:spPr>
          <a:xfrm>
            <a:off x="951000" y="2125100"/>
            <a:ext cx="68952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a:solidFill>
                  <a:schemeClr val="dk1"/>
                </a:solidFill>
                <a:latin typeface="Century Gothic"/>
                <a:ea typeface="Century Gothic"/>
                <a:cs typeface="Century Gothic"/>
                <a:sym typeface="Century Gothic"/>
              </a:rPr>
              <a:t>Helen is a role model for the social work profession. Helen inspires the social workers in the ASYE program. </a:t>
            </a:r>
            <a:r>
              <a:rPr i="1" lang="en-GB">
                <a:solidFill>
                  <a:schemeClr val="dk1"/>
                </a:solidFill>
                <a:latin typeface="Century Gothic"/>
                <a:ea typeface="Century Gothic"/>
                <a:cs typeface="Century Gothic"/>
                <a:sym typeface="Century Gothic"/>
              </a:rPr>
              <a:t>Helen’s focus on developing relationships and ensuring people's’ needs, aspirations and outcomes are fulfilled is evident in her work. </a:t>
            </a:r>
            <a:r>
              <a:rPr i="1" lang="en-GB">
                <a:solidFill>
                  <a:schemeClr val="dk1"/>
                </a:solidFill>
                <a:latin typeface="Century Gothic"/>
                <a:ea typeface="Century Gothic"/>
                <a:cs typeface="Century Gothic"/>
                <a:sym typeface="Century Gothic"/>
              </a:rPr>
              <a:t>Furthermore, I have received excellent feedback from carers and PLE in light of Helen’s positive contribution to their lives:</a:t>
            </a:r>
            <a:endParaRPr i="1">
              <a:solidFill>
                <a:schemeClr val="dk1"/>
              </a:solidFill>
              <a:latin typeface="Century Gothic"/>
              <a:ea typeface="Century Gothic"/>
              <a:cs typeface="Century Gothic"/>
              <a:sym typeface="Century Gothic"/>
            </a:endParaRPr>
          </a:p>
        </p:txBody>
      </p:sp>
      <p:sp>
        <p:nvSpPr>
          <p:cNvPr id="177" name="Google Shape;177;p28"/>
          <p:cNvSpPr txBox="1"/>
          <p:nvPr/>
        </p:nvSpPr>
        <p:spPr>
          <a:xfrm>
            <a:off x="2890650" y="3223700"/>
            <a:ext cx="30000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t/>
            </a:r>
            <a:endParaRPr i="1"/>
          </a:p>
        </p:txBody>
      </p:sp>
      <p:sp>
        <p:nvSpPr>
          <p:cNvPr id="178" name="Google Shape;178;p28"/>
          <p:cNvSpPr txBox="1"/>
          <p:nvPr/>
        </p:nvSpPr>
        <p:spPr>
          <a:xfrm>
            <a:off x="895800" y="3638500"/>
            <a:ext cx="6895200" cy="895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000"/>
              </a:spcAft>
              <a:buNone/>
            </a:pPr>
            <a:r>
              <a:rPr i="1" lang="en-GB">
                <a:solidFill>
                  <a:schemeClr val="dk1"/>
                </a:solidFill>
                <a:latin typeface="Century Gothic"/>
                <a:ea typeface="Century Gothic"/>
                <a:cs typeface="Century Gothic"/>
                <a:sym typeface="Century Gothic"/>
              </a:rPr>
              <a:t>“I found Helen’s support invaluable; she not only listened, she acted and made me feel that I wasn’t going through this alone as she was by my side every step of the way”</a:t>
            </a:r>
            <a:endParaRPr i="1">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74"/>
                                        </p:tgtEl>
                                        <p:attrNameLst>
                                          <p:attrName>style.visibility</p:attrName>
                                        </p:attrNameLst>
                                      </p:cBhvr>
                                      <p:to>
                                        <p:strVal val="visible"/>
                                      </p:to>
                                    </p:set>
                                    <p:anim calcmode="lin" valueType="num">
                                      <p:cBhvr additive="base">
                                        <p:cTn dur="1000"/>
                                        <p:tgtEl>
                                          <p:spTgt spid="17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000"/>
                                        <p:tgtEl>
                                          <p:spTgt spid="1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1000"/>
                                        <p:tgtEl>
                                          <p:spTgt spid="1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9"/>
          <p:cNvSpPr txBox="1"/>
          <p:nvPr/>
        </p:nvSpPr>
        <p:spPr>
          <a:xfrm>
            <a:off x="1558500" y="247100"/>
            <a:ext cx="6202500" cy="92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3200">
                <a:latin typeface="Courgette"/>
                <a:ea typeface="Courgette"/>
                <a:cs typeface="Courgette"/>
                <a:sym typeface="Courgette"/>
              </a:rPr>
              <a:t>Team Leader of the Year (Children)</a:t>
            </a:r>
            <a:endParaRPr sz="3200">
              <a:latin typeface="Courgette"/>
              <a:ea typeface="Courgette"/>
              <a:cs typeface="Courgette"/>
              <a:sym typeface="Courgette"/>
            </a:endParaRPr>
          </a:p>
        </p:txBody>
      </p:sp>
      <p:pic>
        <p:nvPicPr>
          <p:cNvPr id="184" name="Google Shape;184;p29"/>
          <p:cNvPicPr preferRelativeResize="0"/>
          <p:nvPr/>
        </p:nvPicPr>
        <p:blipFill rotWithShape="1">
          <a:blip r:embed="rId3">
            <a:alphaModFix/>
          </a:blip>
          <a:srcRect b="11480" l="21719" r="17846" t="0"/>
          <a:stretch/>
        </p:blipFill>
        <p:spPr>
          <a:xfrm>
            <a:off x="3464050" y="2399950"/>
            <a:ext cx="2178425" cy="17869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0"/>
          <p:cNvSpPr txBox="1"/>
          <p:nvPr/>
        </p:nvSpPr>
        <p:spPr>
          <a:xfrm>
            <a:off x="2565400" y="1213400"/>
            <a:ext cx="39117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Charles Carew</a:t>
            </a:r>
            <a:endParaRPr sz="4000">
              <a:latin typeface="Courgette"/>
              <a:ea typeface="Courgette"/>
              <a:cs typeface="Courgette"/>
              <a:sym typeface="Courgette"/>
            </a:endParaRPr>
          </a:p>
          <a:p>
            <a:pPr indent="0" lvl="0" marL="0" rtl="0" algn="l">
              <a:spcBef>
                <a:spcPts val="0"/>
              </a:spcBef>
              <a:spcAft>
                <a:spcPts val="0"/>
              </a:spcAft>
              <a:buNone/>
            </a:pPr>
            <a:r>
              <a:t/>
            </a:r>
            <a:endParaRPr sz="4000">
              <a:latin typeface="Courgette"/>
              <a:ea typeface="Courgette"/>
              <a:cs typeface="Courgette"/>
              <a:sym typeface="Courgette"/>
            </a:endParaRPr>
          </a:p>
          <a:p>
            <a:pPr indent="0" lvl="0" marL="0" rtl="0" algn="l">
              <a:spcBef>
                <a:spcPts val="0"/>
              </a:spcBef>
              <a:spcAft>
                <a:spcPts val="0"/>
              </a:spcAft>
              <a:buNone/>
            </a:pPr>
            <a:r>
              <a:t/>
            </a:r>
            <a:endParaRPr sz="4000">
              <a:latin typeface="Courgette"/>
              <a:ea typeface="Courgette"/>
              <a:cs typeface="Courgette"/>
              <a:sym typeface="Courgette"/>
            </a:endParaRPr>
          </a:p>
        </p:txBody>
      </p:sp>
      <p:sp>
        <p:nvSpPr>
          <p:cNvPr id="190" name="Google Shape;190;p30"/>
          <p:cNvSpPr txBox="1"/>
          <p:nvPr/>
        </p:nvSpPr>
        <p:spPr>
          <a:xfrm>
            <a:off x="886275" y="2150550"/>
            <a:ext cx="3399900" cy="102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i="1" lang="en-GB" sz="1200">
                <a:solidFill>
                  <a:schemeClr val="dk1"/>
                </a:solidFill>
                <a:latin typeface="Century Gothic"/>
                <a:ea typeface="Century Gothic"/>
                <a:cs typeface="Century Gothic"/>
                <a:sym typeface="Century Gothic"/>
              </a:rPr>
              <a:t>What makes Charles a great Team Manager is his commitment to us as individuals and as a team.  Charles has also been a great role model to model my own practice off and he has supported me to develop my individual style, experience, and strengths as a practitioner. </a:t>
            </a:r>
            <a:endParaRPr i="1">
              <a:latin typeface="Century Gothic"/>
              <a:ea typeface="Century Gothic"/>
              <a:cs typeface="Century Gothic"/>
              <a:sym typeface="Century Gothic"/>
            </a:endParaRPr>
          </a:p>
          <a:p>
            <a:pPr indent="0" lvl="0" marL="0" rtl="0" algn="ctr">
              <a:spcBef>
                <a:spcPts val="0"/>
              </a:spcBef>
              <a:spcAft>
                <a:spcPts val="0"/>
              </a:spcAft>
              <a:buNone/>
            </a:pPr>
            <a:r>
              <a:t/>
            </a:r>
            <a:endParaRPr i="1">
              <a:latin typeface="Century Gothic"/>
              <a:ea typeface="Century Gothic"/>
              <a:cs typeface="Century Gothic"/>
              <a:sym typeface="Century Gothic"/>
            </a:endParaRPr>
          </a:p>
          <a:p>
            <a:pPr indent="0" lvl="0" marL="0" rtl="0" algn="ctr">
              <a:spcBef>
                <a:spcPts val="0"/>
              </a:spcBef>
              <a:spcAft>
                <a:spcPts val="0"/>
              </a:spcAft>
              <a:buNone/>
            </a:pPr>
            <a:r>
              <a:t/>
            </a:r>
            <a:endParaRPr i="1">
              <a:latin typeface="Century Gothic"/>
              <a:ea typeface="Century Gothic"/>
              <a:cs typeface="Century Gothic"/>
              <a:sym typeface="Century Gothic"/>
            </a:endParaRPr>
          </a:p>
        </p:txBody>
      </p:sp>
      <p:pic>
        <p:nvPicPr>
          <p:cNvPr id="191" name="Google Shape;191;p30"/>
          <p:cNvPicPr preferRelativeResize="0"/>
          <p:nvPr/>
        </p:nvPicPr>
        <p:blipFill>
          <a:blip r:embed="rId3">
            <a:alphaModFix/>
          </a:blip>
          <a:stretch>
            <a:fillRect/>
          </a:stretch>
        </p:blipFill>
        <p:spPr>
          <a:xfrm>
            <a:off x="152400" y="55399"/>
            <a:ext cx="8839199" cy="1312696"/>
          </a:xfrm>
          <a:prstGeom prst="rect">
            <a:avLst/>
          </a:prstGeom>
          <a:noFill/>
          <a:ln>
            <a:noFill/>
          </a:ln>
        </p:spPr>
      </p:pic>
      <p:sp>
        <p:nvSpPr>
          <p:cNvPr id="192" name="Google Shape;192;p30"/>
          <p:cNvSpPr txBox="1"/>
          <p:nvPr/>
        </p:nvSpPr>
        <p:spPr>
          <a:xfrm>
            <a:off x="1818875" y="3959900"/>
            <a:ext cx="5742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sz="1200">
                <a:solidFill>
                  <a:schemeClr val="dk1"/>
                </a:solidFill>
                <a:latin typeface="Century Gothic"/>
                <a:ea typeface="Century Gothic"/>
                <a:cs typeface="Century Gothic"/>
                <a:sym typeface="Century Gothic"/>
              </a:rPr>
              <a:t>There is so much more I could say about Charles as a team manager, but I will end with this; If an award could be created just for Charles, I would call it “above and beyond the call of duty”.</a:t>
            </a:r>
            <a:endParaRPr i="1"/>
          </a:p>
        </p:txBody>
      </p:sp>
      <p:sp>
        <p:nvSpPr>
          <p:cNvPr id="193" name="Google Shape;193;p30"/>
          <p:cNvSpPr txBox="1"/>
          <p:nvPr/>
        </p:nvSpPr>
        <p:spPr>
          <a:xfrm>
            <a:off x="4804825" y="2157950"/>
            <a:ext cx="34710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sz="1200">
                <a:solidFill>
                  <a:schemeClr val="dk1"/>
                </a:solidFill>
                <a:latin typeface="Century Gothic"/>
                <a:ea typeface="Century Gothic"/>
                <a:cs typeface="Century Gothic"/>
                <a:sym typeface="Century Gothic"/>
              </a:rPr>
              <a:t>Charles has always been there to offer support and guidance and looks at my needs. I feel privileged to be managed by him and it makes me love the practice more. His positive attitude makes him find the best way to tell me what to improve on.</a:t>
            </a:r>
            <a:endParaRPr i="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9"/>
                                        </p:tgtEl>
                                        <p:attrNameLst>
                                          <p:attrName>style.visibility</p:attrName>
                                        </p:attrNameLst>
                                      </p:cBhvr>
                                      <p:to>
                                        <p:strVal val="visible"/>
                                      </p:to>
                                    </p:set>
                                    <p:anim calcmode="lin" valueType="num">
                                      <p:cBhvr additive="base">
                                        <p:cTn dur="1000"/>
                                        <p:tgtEl>
                                          <p:spTgt spid="18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1000"/>
                                        <p:tgtEl>
                                          <p:spTgt spid="1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gtEl>
                                        <p:attrNameLst>
                                          <p:attrName>style.visibility</p:attrName>
                                        </p:attrNameLst>
                                      </p:cBhvr>
                                      <p:to>
                                        <p:strVal val="visible"/>
                                      </p:to>
                                    </p:set>
                                    <p:animEffect filter="fade" transition="in">
                                      <p:cBhvr>
                                        <p:cTn dur="1000"/>
                                        <p:tgtEl>
                                          <p:spTgt spid="1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1"/>
          <p:cNvSpPr txBox="1"/>
          <p:nvPr/>
        </p:nvSpPr>
        <p:spPr>
          <a:xfrm>
            <a:off x="1558500" y="247100"/>
            <a:ext cx="6202500" cy="92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3200">
                <a:latin typeface="Courgette"/>
                <a:ea typeface="Courgette"/>
                <a:cs typeface="Courgette"/>
                <a:sym typeface="Courgette"/>
              </a:rPr>
              <a:t>Team Leader of the Year (Adults)</a:t>
            </a:r>
            <a:endParaRPr sz="3200">
              <a:latin typeface="Courgette"/>
              <a:ea typeface="Courgette"/>
              <a:cs typeface="Courgette"/>
              <a:sym typeface="Courgette"/>
            </a:endParaRPr>
          </a:p>
        </p:txBody>
      </p:sp>
      <p:pic>
        <p:nvPicPr>
          <p:cNvPr id="199" name="Google Shape;199;p31"/>
          <p:cNvPicPr preferRelativeResize="0"/>
          <p:nvPr/>
        </p:nvPicPr>
        <p:blipFill rotWithShape="1">
          <a:blip r:embed="rId3">
            <a:alphaModFix/>
          </a:blip>
          <a:srcRect b="11480" l="21719" r="17846" t="0"/>
          <a:stretch/>
        </p:blipFill>
        <p:spPr>
          <a:xfrm>
            <a:off x="3464050" y="2399950"/>
            <a:ext cx="2178425" cy="17869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2"/>
          <p:cNvSpPr txBox="1"/>
          <p:nvPr/>
        </p:nvSpPr>
        <p:spPr>
          <a:xfrm>
            <a:off x="-30850" y="2136625"/>
            <a:ext cx="8839200" cy="145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i="1" lang="en-GB">
                <a:latin typeface="Century Gothic"/>
                <a:ea typeface="Century Gothic"/>
                <a:cs typeface="Century Gothic"/>
                <a:sym typeface="Century Gothic"/>
              </a:rPr>
              <a:t>She took on the team at a very challenging time having come of</a:t>
            </a:r>
            <a:endParaRPr i="1">
              <a:latin typeface="Century Gothic"/>
              <a:ea typeface="Century Gothic"/>
              <a:cs typeface="Century Gothic"/>
              <a:sym typeface="Century Gothic"/>
            </a:endParaRPr>
          </a:p>
          <a:p>
            <a:pPr indent="0" lvl="0" marL="0" rtl="0" algn="ctr">
              <a:spcBef>
                <a:spcPts val="0"/>
              </a:spcBef>
              <a:spcAft>
                <a:spcPts val="0"/>
              </a:spcAft>
              <a:buClr>
                <a:schemeClr val="dk1"/>
              </a:buClr>
              <a:buSzPts val="1100"/>
              <a:buFont typeface="Arial"/>
              <a:buNone/>
            </a:pPr>
            <a:r>
              <a:rPr i="1" lang="en-GB">
                <a:latin typeface="Century Gothic"/>
                <a:ea typeface="Century Gothic"/>
                <a:cs typeface="Century Gothic"/>
                <a:sym typeface="Century Gothic"/>
              </a:rPr>
              <a:t>pandemic but she made working together more enjoyable and has</a:t>
            </a:r>
            <a:endParaRPr i="1">
              <a:latin typeface="Century Gothic"/>
              <a:ea typeface="Century Gothic"/>
              <a:cs typeface="Century Gothic"/>
              <a:sym typeface="Century Gothic"/>
            </a:endParaRPr>
          </a:p>
          <a:p>
            <a:pPr indent="0" lvl="0" marL="0" rtl="0" algn="ctr">
              <a:spcBef>
                <a:spcPts val="0"/>
              </a:spcBef>
              <a:spcAft>
                <a:spcPts val="0"/>
              </a:spcAft>
              <a:buClr>
                <a:schemeClr val="dk1"/>
              </a:buClr>
              <a:buSzPts val="1100"/>
              <a:buFont typeface="Arial"/>
              <a:buNone/>
            </a:pPr>
            <a:r>
              <a:rPr i="1" lang="en-GB">
                <a:latin typeface="Century Gothic"/>
                <a:ea typeface="Century Gothic"/>
                <a:cs typeface="Century Gothic"/>
                <a:sym typeface="Century Gothic"/>
              </a:rPr>
              <a:t>helped the team to stay motivated during ‘difficult times’. Feedback from</a:t>
            </a:r>
            <a:endParaRPr i="1">
              <a:latin typeface="Century Gothic"/>
              <a:ea typeface="Century Gothic"/>
              <a:cs typeface="Century Gothic"/>
              <a:sym typeface="Century Gothic"/>
            </a:endParaRPr>
          </a:p>
          <a:p>
            <a:pPr indent="0" lvl="0" marL="0" rtl="0" algn="ctr">
              <a:spcBef>
                <a:spcPts val="0"/>
              </a:spcBef>
              <a:spcAft>
                <a:spcPts val="0"/>
              </a:spcAft>
              <a:buClr>
                <a:schemeClr val="dk1"/>
              </a:buClr>
              <a:buSzPts val="1100"/>
              <a:buFont typeface="Arial"/>
              <a:buNone/>
            </a:pPr>
            <a:r>
              <a:rPr i="1" lang="en-GB">
                <a:latin typeface="Century Gothic"/>
                <a:ea typeface="Century Gothic"/>
                <a:cs typeface="Century Gothic"/>
                <a:sym typeface="Century Gothic"/>
              </a:rPr>
              <a:t>the team is that this has enabled open communication, a good work ethic,</a:t>
            </a:r>
            <a:endParaRPr i="1">
              <a:latin typeface="Century Gothic"/>
              <a:ea typeface="Century Gothic"/>
              <a:cs typeface="Century Gothic"/>
              <a:sym typeface="Century Gothic"/>
            </a:endParaRPr>
          </a:p>
          <a:p>
            <a:pPr indent="0" lvl="0" marL="0" rtl="0" algn="ctr">
              <a:spcBef>
                <a:spcPts val="0"/>
              </a:spcBef>
              <a:spcAft>
                <a:spcPts val="0"/>
              </a:spcAft>
              <a:buClr>
                <a:schemeClr val="dk1"/>
              </a:buClr>
              <a:buSzPts val="1100"/>
              <a:buFont typeface="Arial"/>
              <a:buNone/>
            </a:pPr>
            <a:r>
              <a:rPr i="1" lang="en-GB">
                <a:latin typeface="Century Gothic"/>
                <a:ea typeface="Century Gothic"/>
                <a:cs typeface="Century Gothic"/>
                <a:sym typeface="Century Gothic"/>
              </a:rPr>
              <a:t>flexibility and a better understanding of each person’s roles and</a:t>
            </a:r>
            <a:endParaRPr i="1">
              <a:latin typeface="Century Gothic"/>
              <a:ea typeface="Century Gothic"/>
              <a:cs typeface="Century Gothic"/>
              <a:sym typeface="Century Gothic"/>
            </a:endParaRPr>
          </a:p>
          <a:p>
            <a:pPr indent="0" lvl="0" marL="0" rtl="0" algn="ctr">
              <a:spcBef>
                <a:spcPts val="0"/>
              </a:spcBef>
              <a:spcAft>
                <a:spcPts val="0"/>
              </a:spcAft>
              <a:buNone/>
            </a:pPr>
            <a:r>
              <a:rPr i="1" lang="en-GB">
                <a:latin typeface="Century Gothic"/>
                <a:ea typeface="Century Gothic"/>
                <a:cs typeface="Century Gothic"/>
                <a:sym typeface="Century Gothic"/>
              </a:rPr>
              <a:t>expectations.</a:t>
            </a:r>
            <a:endParaRPr i="1" sz="1600"/>
          </a:p>
        </p:txBody>
      </p:sp>
      <p:pic>
        <p:nvPicPr>
          <p:cNvPr id="205" name="Google Shape;205;p32"/>
          <p:cNvPicPr preferRelativeResize="0"/>
          <p:nvPr/>
        </p:nvPicPr>
        <p:blipFill>
          <a:blip r:embed="rId3">
            <a:alphaModFix/>
          </a:blip>
          <a:stretch>
            <a:fillRect/>
          </a:stretch>
        </p:blipFill>
        <p:spPr>
          <a:xfrm>
            <a:off x="152400" y="55399"/>
            <a:ext cx="8839199" cy="1312696"/>
          </a:xfrm>
          <a:prstGeom prst="rect">
            <a:avLst/>
          </a:prstGeom>
          <a:noFill/>
          <a:ln>
            <a:noFill/>
          </a:ln>
        </p:spPr>
      </p:pic>
      <p:sp>
        <p:nvSpPr>
          <p:cNvPr id="206" name="Google Shape;206;p32"/>
          <p:cNvSpPr txBox="1"/>
          <p:nvPr/>
        </p:nvSpPr>
        <p:spPr>
          <a:xfrm>
            <a:off x="2432050" y="1167375"/>
            <a:ext cx="39498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Adriana Lazdins</a:t>
            </a:r>
            <a:endParaRPr sz="4000">
              <a:latin typeface="Courgette"/>
              <a:ea typeface="Courgette"/>
              <a:cs typeface="Courgette"/>
              <a:sym typeface="Courgette"/>
            </a:endParaRPr>
          </a:p>
        </p:txBody>
      </p:sp>
      <p:sp>
        <p:nvSpPr>
          <p:cNvPr id="207" name="Google Shape;207;p32"/>
          <p:cNvSpPr txBox="1"/>
          <p:nvPr/>
        </p:nvSpPr>
        <p:spPr>
          <a:xfrm>
            <a:off x="-30850" y="3779150"/>
            <a:ext cx="8839200" cy="150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GB">
                <a:solidFill>
                  <a:schemeClr val="dk1"/>
                </a:solidFill>
                <a:latin typeface="Century Gothic"/>
                <a:ea typeface="Century Gothic"/>
                <a:cs typeface="Century Gothic"/>
                <a:sym typeface="Century Gothic"/>
              </a:rPr>
              <a:t>We are lucky to have leaders like her, she is well respected within the</a:t>
            </a:r>
            <a:endParaRPr i="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i="1" lang="en-GB">
                <a:solidFill>
                  <a:schemeClr val="dk1"/>
                </a:solidFill>
                <a:latin typeface="Century Gothic"/>
                <a:ea typeface="Century Gothic"/>
                <a:cs typeface="Century Gothic"/>
                <a:sym typeface="Century Gothic"/>
              </a:rPr>
              <a:t>team. She has been a role model for those aspiring to become leaders</a:t>
            </a:r>
            <a:endParaRPr i="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i="1" lang="en-GB">
                <a:solidFill>
                  <a:schemeClr val="dk1"/>
                </a:solidFill>
                <a:latin typeface="Century Gothic"/>
                <a:ea typeface="Century Gothic"/>
                <a:cs typeface="Century Gothic"/>
                <a:sym typeface="Century Gothic"/>
              </a:rPr>
              <a:t>through her commitment to developing and mentoring others. She is</a:t>
            </a:r>
            <a:endParaRPr i="1">
              <a:solidFill>
                <a:schemeClr val="dk1"/>
              </a:solidFill>
              <a:latin typeface="Century Gothic"/>
              <a:ea typeface="Century Gothic"/>
              <a:cs typeface="Century Gothic"/>
              <a:sym typeface="Century Gothic"/>
            </a:endParaRPr>
          </a:p>
          <a:p>
            <a:pPr indent="0" lvl="0" marL="0" rtl="0" algn="ctr">
              <a:spcBef>
                <a:spcPts val="0"/>
              </a:spcBef>
              <a:spcAft>
                <a:spcPts val="0"/>
              </a:spcAft>
              <a:buClr>
                <a:schemeClr val="dk1"/>
              </a:buClr>
              <a:buSzPts val="1100"/>
              <a:buFont typeface="Arial"/>
              <a:buNone/>
            </a:pPr>
            <a:r>
              <a:rPr i="1" lang="en-GB">
                <a:solidFill>
                  <a:schemeClr val="dk1"/>
                </a:solidFill>
                <a:latin typeface="Century Gothic"/>
                <a:ea typeface="Century Gothic"/>
                <a:cs typeface="Century Gothic"/>
                <a:sym typeface="Century Gothic"/>
              </a:rPr>
              <a:t>always willing to lend a helping hand whenever someone needs it.</a:t>
            </a:r>
            <a:endParaRPr i="1"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06"/>
                                        </p:tgtEl>
                                        <p:attrNameLst>
                                          <p:attrName>style.visibility</p:attrName>
                                        </p:attrNameLst>
                                      </p:cBhvr>
                                      <p:to>
                                        <p:strVal val="visible"/>
                                      </p:to>
                                    </p:set>
                                    <p:anim calcmode="lin" valueType="num">
                                      <p:cBhvr additive="base">
                                        <p:cTn dur="1000"/>
                                        <p:tgtEl>
                                          <p:spTgt spid="20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3"/>
          <p:cNvSpPr txBox="1"/>
          <p:nvPr/>
        </p:nvSpPr>
        <p:spPr>
          <a:xfrm>
            <a:off x="1889550" y="247100"/>
            <a:ext cx="5364900" cy="116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3200">
                <a:latin typeface="Courgette"/>
                <a:ea typeface="Courgette"/>
                <a:cs typeface="Courgette"/>
                <a:sym typeface="Courgette"/>
              </a:rPr>
              <a:t>Social Worker of the Year (Children)</a:t>
            </a:r>
            <a:endParaRPr sz="3200">
              <a:latin typeface="Courgette"/>
              <a:ea typeface="Courgette"/>
              <a:cs typeface="Courgette"/>
              <a:sym typeface="Courgette"/>
            </a:endParaRPr>
          </a:p>
        </p:txBody>
      </p:sp>
      <p:pic>
        <p:nvPicPr>
          <p:cNvPr id="213" name="Google Shape;213;p33"/>
          <p:cNvPicPr preferRelativeResize="0"/>
          <p:nvPr/>
        </p:nvPicPr>
        <p:blipFill rotWithShape="1">
          <a:blip r:embed="rId3">
            <a:alphaModFix/>
          </a:blip>
          <a:srcRect b="11480" l="21719" r="17846" t="0"/>
          <a:stretch/>
        </p:blipFill>
        <p:spPr>
          <a:xfrm>
            <a:off x="3464050" y="2323750"/>
            <a:ext cx="2178425" cy="1786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4"/>
          <p:cNvSpPr txBox="1"/>
          <p:nvPr/>
        </p:nvSpPr>
        <p:spPr>
          <a:xfrm>
            <a:off x="2652000" y="1213400"/>
            <a:ext cx="44496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Rachel Morris</a:t>
            </a:r>
            <a:endParaRPr sz="4000">
              <a:latin typeface="Courgette"/>
              <a:ea typeface="Courgette"/>
              <a:cs typeface="Courgette"/>
              <a:sym typeface="Courgette"/>
            </a:endParaRPr>
          </a:p>
          <a:p>
            <a:pPr indent="0" lvl="0" marL="0" rtl="0" algn="l">
              <a:spcBef>
                <a:spcPts val="0"/>
              </a:spcBef>
              <a:spcAft>
                <a:spcPts val="0"/>
              </a:spcAft>
              <a:buNone/>
            </a:pPr>
            <a:r>
              <a:t/>
            </a:r>
            <a:endParaRPr sz="4000">
              <a:latin typeface="Courgette"/>
              <a:ea typeface="Courgette"/>
              <a:cs typeface="Courgette"/>
              <a:sym typeface="Courgette"/>
            </a:endParaRPr>
          </a:p>
        </p:txBody>
      </p:sp>
      <p:pic>
        <p:nvPicPr>
          <p:cNvPr id="219" name="Google Shape;219;p34"/>
          <p:cNvPicPr preferRelativeResize="0"/>
          <p:nvPr/>
        </p:nvPicPr>
        <p:blipFill>
          <a:blip r:embed="rId3">
            <a:alphaModFix/>
          </a:blip>
          <a:stretch>
            <a:fillRect/>
          </a:stretch>
        </p:blipFill>
        <p:spPr>
          <a:xfrm>
            <a:off x="152400" y="55399"/>
            <a:ext cx="8839199" cy="1312696"/>
          </a:xfrm>
          <a:prstGeom prst="rect">
            <a:avLst/>
          </a:prstGeom>
          <a:noFill/>
          <a:ln>
            <a:noFill/>
          </a:ln>
        </p:spPr>
      </p:pic>
      <p:sp>
        <p:nvSpPr>
          <p:cNvPr id="220" name="Google Shape;220;p34"/>
          <p:cNvSpPr txBox="1"/>
          <p:nvPr/>
        </p:nvSpPr>
        <p:spPr>
          <a:xfrm>
            <a:off x="691350" y="2159175"/>
            <a:ext cx="77223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sz="1200">
                <a:solidFill>
                  <a:schemeClr val="dk1"/>
                </a:solidFill>
                <a:latin typeface="Century Gothic"/>
                <a:ea typeface="Century Gothic"/>
                <a:cs typeface="Century Gothic"/>
                <a:sym typeface="Century Gothic"/>
              </a:rPr>
              <a:t>Rachel is an advocate for her children and effects change through knowledgeable and timely challenge of the local authority to ensure children’s needs are met and best outcome supported. She goes above and beyond the key tasks of her role to make children looked after feel special by arranging and promoting child centered and child led reviews using enthusiasm and creativity. She will join in any activity and allow children to have a voice, steering away from old style formal meetings. This has included conquering her fear of heights to do Go Ape at the request of one of her young people.</a:t>
            </a:r>
            <a:endParaRPr i="1" sz="12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sz="1200">
              <a:solidFill>
                <a:schemeClr val="dk1"/>
              </a:solidFill>
              <a:latin typeface="Century Gothic"/>
              <a:ea typeface="Century Gothic"/>
              <a:cs typeface="Century Gothic"/>
              <a:sym typeface="Century Gothic"/>
            </a:endParaRPr>
          </a:p>
        </p:txBody>
      </p:sp>
      <p:sp>
        <p:nvSpPr>
          <p:cNvPr id="221" name="Google Shape;221;p34"/>
          <p:cNvSpPr txBox="1"/>
          <p:nvPr/>
        </p:nvSpPr>
        <p:spPr>
          <a:xfrm>
            <a:off x="1975500" y="3816075"/>
            <a:ext cx="5040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sz="1200">
                <a:solidFill>
                  <a:srgbClr val="222222"/>
                </a:solidFill>
                <a:highlight>
                  <a:srgbClr val="FFFFFF"/>
                </a:highlight>
                <a:latin typeface="Century Gothic"/>
                <a:ea typeface="Century Gothic"/>
                <a:cs typeface="Century Gothic"/>
                <a:sym typeface="Century Gothic"/>
              </a:rPr>
              <a:t>”Rachel is a lovely person and I liked playing the dice game with her and I like to hear about her dog” (K aged 7)</a:t>
            </a:r>
            <a:endParaRPr i="1" sz="1200">
              <a:solidFill>
                <a:srgbClr val="222222"/>
              </a:solidFill>
              <a:highlight>
                <a:srgbClr val="FFFFFF"/>
              </a:highlight>
              <a:latin typeface="Century Gothic"/>
              <a:ea typeface="Century Gothic"/>
              <a:cs typeface="Century Gothic"/>
              <a:sym typeface="Century Gothic"/>
            </a:endParaRPr>
          </a:p>
          <a:p>
            <a:pPr indent="0" lvl="0" marL="0" rtl="0" algn="ctr">
              <a:spcBef>
                <a:spcPts val="0"/>
              </a:spcBef>
              <a:spcAft>
                <a:spcPts val="0"/>
              </a:spcAft>
              <a:buNone/>
            </a:pPr>
            <a:r>
              <a:t/>
            </a:r>
            <a:endParaRPr i="1" sz="1200">
              <a:solidFill>
                <a:srgbClr val="222222"/>
              </a:solidFill>
              <a:highlight>
                <a:srgbClr val="FFFFFF"/>
              </a:highlight>
              <a:latin typeface="Century Gothic"/>
              <a:ea typeface="Century Gothic"/>
              <a:cs typeface="Century Gothic"/>
              <a:sym typeface="Century Gothic"/>
            </a:endParaRPr>
          </a:p>
          <a:p>
            <a:pPr indent="0" lvl="0" marL="0" rtl="0" algn="ctr">
              <a:spcBef>
                <a:spcPts val="0"/>
              </a:spcBef>
              <a:spcAft>
                <a:spcPts val="0"/>
              </a:spcAft>
              <a:buNone/>
            </a:pPr>
            <a:r>
              <a:t/>
            </a:r>
            <a:endParaRPr i="1" sz="1200">
              <a:solidFill>
                <a:srgbClr val="222222"/>
              </a:solidFill>
              <a:highlight>
                <a:srgbClr val="FFFFFF"/>
              </a:highlight>
              <a:latin typeface="Century Gothic"/>
              <a:ea typeface="Century Gothic"/>
              <a:cs typeface="Century Gothic"/>
              <a:sym typeface="Century Gothic"/>
            </a:endParaRPr>
          </a:p>
          <a:p>
            <a:pPr indent="0" lvl="0" marL="0" rtl="0" algn="ctr">
              <a:spcBef>
                <a:spcPts val="0"/>
              </a:spcBef>
              <a:spcAft>
                <a:spcPts val="0"/>
              </a:spcAft>
              <a:buNone/>
            </a:pPr>
            <a:r>
              <a:rPr i="1" lang="en-GB" sz="1200">
                <a:solidFill>
                  <a:srgbClr val="222222"/>
                </a:solidFill>
                <a:highlight>
                  <a:srgbClr val="FFFFFF"/>
                </a:highlight>
                <a:latin typeface="Century Gothic"/>
                <a:ea typeface="Century Gothic"/>
                <a:cs typeface="Century Gothic"/>
                <a:sym typeface="Century Gothic"/>
              </a:rPr>
              <a:t>“Rachel is good at what she does” (YP, aged 14)</a:t>
            </a:r>
            <a:endParaRPr i="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18"/>
                                        </p:tgtEl>
                                        <p:attrNameLst>
                                          <p:attrName>style.visibility</p:attrName>
                                        </p:attrNameLst>
                                      </p:cBhvr>
                                      <p:to>
                                        <p:strVal val="visible"/>
                                      </p:to>
                                    </p:set>
                                    <p:anim calcmode="lin" valueType="num">
                                      <p:cBhvr additive="base">
                                        <p:cTn dur="1000"/>
                                        <p:tgtEl>
                                          <p:spTgt spid="21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1000"/>
                                        <p:tgtEl>
                                          <p:spTgt spid="2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5"/>
          <p:cNvSpPr txBox="1"/>
          <p:nvPr/>
        </p:nvSpPr>
        <p:spPr>
          <a:xfrm>
            <a:off x="2888950" y="1167375"/>
            <a:ext cx="43902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Sima Hirani</a:t>
            </a:r>
            <a:endParaRPr sz="4000">
              <a:latin typeface="Courgette"/>
              <a:ea typeface="Courgette"/>
              <a:cs typeface="Courgette"/>
              <a:sym typeface="Courgette"/>
            </a:endParaRPr>
          </a:p>
          <a:p>
            <a:pPr indent="0" lvl="0" marL="0" rtl="0" algn="l">
              <a:spcBef>
                <a:spcPts val="0"/>
              </a:spcBef>
              <a:spcAft>
                <a:spcPts val="0"/>
              </a:spcAft>
              <a:buNone/>
            </a:pPr>
            <a:r>
              <a:t/>
            </a:r>
            <a:endParaRPr sz="4000">
              <a:latin typeface="Courgette"/>
              <a:ea typeface="Courgette"/>
              <a:cs typeface="Courgette"/>
              <a:sym typeface="Courgette"/>
            </a:endParaRPr>
          </a:p>
        </p:txBody>
      </p:sp>
      <p:pic>
        <p:nvPicPr>
          <p:cNvPr id="227" name="Google Shape;227;p35"/>
          <p:cNvPicPr preferRelativeResize="0"/>
          <p:nvPr/>
        </p:nvPicPr>
        <p:blipFill>
          <a:blip r:embed="rId3">
            <a:alphaModFix/>
          </a:blip>
          <a:stretch>
            <a:fillRect/>
          </a:stretch>
        </p:blipFill>
        <p:spPr>
          <a:xfrm>
            <a:off x="676201" y="152400"/>
            <a:ext cx="8158845" cy="1179900"/>
          </a:xfrm>
          <a:prstGeom prst="rect">
            <a:avLst/>
          </a:prstGeom>
          <a:noFill/>
          <a:ln>
            <a:noFill/>
          </a:ln>
        </p:spPr>
      </p:pic>
      <p:sp>
        <p:nvSpPr>
          <p:cNvPr id="228" name="Google Shape;228;p35"/>
          <p:cNvSpPr txBox="1"/>
          <p:nvPr/>
        </p:nvSpPr>
        <p:spPr>
          <a:xfrm>
            <a:off x="970050" y="2429925"/>
            <a:ext cx="70923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a:solidFill>
                  <a:schemeClr val="dk1"/>
                </a:solidFill>
                <a:latin typeface="Century Gothic"/>
                <a:ea typeface="Century Gothic"/>
                <a:cs typeface="Century Gothic"/>
                <a:sym typeface="Century Gothic"/>
              </a:rPr>
              <a:t> I have been impressed at her creativity in looking for ways to promote the LADO to agencies and parents. She wants to ensure that children are not harmed by those who they come into contact with outside the home. It is this extension work, which goes beyond her day to day role, that demonstrates her commitment to children and families.</a:t>
            </a:r>
            <a:endParaRPr i="1">
              <a:solidFill>
                <a:schemeClr val="dk1"/>
              </a:solidFill>
              <a:latin typeface="Century Gothic"/>
              <a:ea typeface="Century Gothic"/>
              <a:cs typeface="Century Gothic"/>
              <a:sym typeface="Century Gothic"/>
            </a:endParaRPr>
          </a:p>
        </p:txBody>
      </p:sp>
      <p:sp>
        <p:nvSpPr>
          <p:cNvPr id="229" name="Google Shape;229;p35"/>
          <p:cNvSpPr txBox="1"/>
          <p:nvPr/>
        </p:nvSpPr>
        <p:spPr>
          <a:xfrm>
            <a:off x="1057075" y="3848075"/>
            <a:ext cx="70923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a:solidFill>
                  <a:schemeClr val="dk1"/>
                </a:solidFill>
                <a:latin typeface="Century Gothic"/>
                <a:ea typeface="Century Gothic"/>
                <a:cs typeface="Century Gothic"/>
                <a:sym typeface="Century Gothic"/>
              </a:rPr>
              <a:t>It is telling that when Sima is away, and LADO calls are answered, there is often disappointment when the caller is told they can’t speak to Sima!</a:t>
            </a:r>
            <a:endParaRPr i="1">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t/>
            </a:r>
            <a:endParaRPr i="1">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26"/>
                                        </p:tgtEl>
                                        <p:attrNameLst>
                                          <p:attrName>style.visibility</p:attrName>
                                        </p:attrNameLst>
                                      </p:cBhvr>
                                      <p:to>
                                        <p:strVal val="visible"/>
                                      </p:to>
                                    </p:set>
                                    <p:anim calcmode="lin" valueType="num">
                                      <p:cBhvr additive="base">
                                        <p:cTn dur="1000"/>
                                        <p:tgtEl>
                                          <p:spTgt spid="22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1000"/>
                                        <p:tgtEl>
                                          <p:spTgt spid="2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1000"/>
                                        <p:tgtEl>
                                          <p:spTgt spid="2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6"/>
          <p:cNvSpPr txBox="1"/>
          <p:nvPr/>
        </p:nvSpPr>
        <p:spPr>
          <a:xfrm>
            <a:off x="1889550" y="247100"/>
            <a:ext cx="5364900" cy="116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3200">
                <a:latin typeface="Courgette"/>
                <a:ea typeface="Courgette"/>
                <a:cs typeface="Courgette"/>
                <a:sym typeface="Courgette"/>
              </a:rPr>
              <a:t>Social Worker of the Year (Adults)</a:t>
            </a:r>
            <a:endParaRPr sz="3200">
              <a:latin typeface="Courgette"/>
              <a:ea typeface="Courgette"/>
              <a:cs typeface="Courgette"/>
              <a:sym typeface="Courgette"/>
            </a:endParaRPr>
          </a:p>
        </p:txBody>
      </p:sp>
      <p:pic>
        <p:nvPicPr>
          <p:cNvPr id="235" name="Google Shape;235;p36"/>
          <p:cNvPicPr preferRelativeResize="0"/>
          <p:nvPr/>
        </p:nvPicPr>
        <p:blipFill rotWithShape="1">
          <a:blip r:embed="rId3">
            <a:alphaModFix/>
          </a:blip>
          <a:srcRect b="11480" l="21719" r="17846" t="0"/>
          <a:stretch/>
        </p:blipFill>
        <p:spPr>
          <a:xfrm>
            <a:off x="3464050" y="2399950"/>
            <a:ext cx="2178425" cy="17869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7"/>
          <p:cNvSpPr txBox="1"/>
          <p:nvPr/>
        </p:nvSpPr>
        <p:spPr>
          <a:xfrm>
            <a:off x="2051050" y="1211825"/>
            <a:ext cx="50181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Pauline Mccullough</a:t>
            </a:r>
            <a:endParaRPr sz="4000">
              <a:latin typeface="Courgette"/>
              <a:ea typeface="Courgette"/>
              <a:cs typeface="Courgette"/>
              <a:sym typeface="Courgette"/>
            </a:endParaRPr>
          </a:p>
        </p:txBody>
      </p:sp>
      <p:pic>
        <p:nvPicPr>
          <p:cNvPr id="241" name="Google Shape;241;p37"/>
          <p:cNvPicPr preferRelativeResize="0"/>
          <p:nvPr/>
        </p:nvPicPr>
        <p:blipFill>
          <a:blip r:embed="rId3">
            <a:alphaModFix/>
          </a:blip>
          <a:stretch>
            <a:fillRect/>
          </a:stretch>
        </p:blipFill>
        <p:spPr>
          <a:xfrm>
            <a:off x="152400" y="55399"/>
            <a:ext cx="8839199" cy="1312696"/>
          </a:xfrm>
          <a:prstGeom prst="rect">
            <a:avLst/>
          </a:prstGeom>
          <a:noFill/>
          <a:ln>
            <a:noFill/>
          </a:ln>
        </p:spPr>
      </p:pic>
      <p:sp>
        <p:nvSpPr>
          <p:cNvPr id="242" name="Google Shape;242;p37"/>
          <p:cNvSpPr txBox="1"/>
          <p:nvPr/>
        </p:nvSpPr>
        <p:spPr>
          <a:xfrm>
            <a:off x="817750" y="2269575"/>
            <a:ext cx="7227900" cy="1795500"/>
          </a:xfrm>
          <a:prstGeom prst="rect">
            <a:avLst/>
          </a:prstGeom>
          <a:noFill/>
          <a:ln>
            <a:noFill/>
          </a:ln>
        </p:spPr>
        <p:txBody>
          <a:bodyPr anchorCtr="0" anchor="t" bIns="91425" lIns="91425" spcFirstLastPara="1" rIns="91425" wrap="square" tIns="91425">
            <a:spAutoFit/>
          </a:bodyPr>
          <a:lstStyle/>
          <a:p>
            <a:pPr indent="0" lvl="0" marL="0" rtl="0" algn="ctr">
              <a:lnSpc>
                <a:spcPct val="107916"/>
              </a:lnSpc>
              <a:spcBef>
                <a:spcPts val="0"/>
              </a:spcBef>
              <a:spcAft>
                <a:spcPts val="800"/>
              </a:spcAft>
              <a:buNone/>
            </a:pPr>
            <a:r>
              <a:rPr i="1" lang="en-GB">
                <a:solidFill>
                  <a:schemeClr val="dk1"/>
                </a:solidFill>
                <a:latin typeface="Century Gothic"/>
                <a:ea typeface="Century Gothic"/>
                <a:cs typeface="Century Gothic"/>
                <a:sym typeface="Century Gothic"/>
              </a:rPr>
              <a:t>Pauline goes the extra mile in all of her case work, she strives for perfection and is happy for her work to be appraised. </a:t>
            </a:r>
            <a:r>
              <a:rPr i="1" lang="en-GB">
                <a:solidFill>
                  <a:schemeClr val="dk1"/>
                </a:solidFill>
                <a:latin typeface="Century Gothic"/>
                <a:ea typeface="Century Gothic"/>
                <a:cs typeface="Century Gothic"/>
                <a:sym typeface="Century Gothic"/>
              </a:rPr>
              <a:t>Pauline’s professionalism is exemplary, and she models key social work behaviours. Pauline is a clear and very positive role model and has encouraged people who thought they could never become a social worker for a variety of reasons, and has shown how it is possible to overcome almost all barriers if you are as determined in the pursuit of this profession as she has been. </a:t>
            </a:r>
            <a:r>
              <a:rPr i="1" lang="en-GB" sz="1200">
                <a:solidFill>
                  <a:schemeClr val="dk1"/>
                </a:solidFill>
                <a:latin typeface="Century Gothic"/>
                <a:ea typeface="Century Gothic"/>
                <a:cs typeface="Century Gothic"/>
                <a:sym typeface="Century Gothic"/>
              </a:rPr>
              <a:t> </a:t>
            </a:r>
            <a:endParaRPr i="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0"/>
                                        </p:tgtEl>
                                        <p:attrNameLst>
                                          <p:attrName>style.visibility</p:attrName>
                                        </p:attrNameLst>
                                      </p:cBhvr>
                                      <p:to>
                                        <p:strVal val="visible"/>
                                      </p:to>
                                    </p:set>
                                    <p:anim calcmode="lin" valueType="num">
                                      <p:cBhvr additive="base">
                                        <p:cTn dur="1000"/>
                                        <p:tgtEl>
                                          <p:spTgt spid="24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id="247" name="Google Shape;247;p38"/>
          <p:cNvPicPr preferRelativeResize="0"/>
          <p:nvPr/>
        </p:nvPicPr>
        <p:blipFill>
          <a:blip r:embed="rId3">
            <a:alphaModFix/>
          </a:blip>
          <a:stretch>
            <a:fillRect/>
          </a:stretch>
        </p:blipFill>
        <p:spPr>
          <a:xfrm>
            <a:off x="676201" y="152400"/>
            <a:ext cx="8158845" cy="1179900"/>
          </a:xfrm>
          <a:prstGeom prst="rect">
            <a:avLst/>
          </a:prstGeom>
          <a:noFill/>
          <a:ln>
            <a:noFill/>
          </a:ln>
        </p:spPr>
      </p:pic>
      <p:sp>
        <p:nvSpPr>
          <p:cNvPr id="248" name="Google Shape;248;p38"/>
          <p:cNvSpPr txBox="1"/>
          <p:nvPr/>
        </p:nvSpPr>
        <p:spPr>
          <a:xfrm>
            <a:off x="2813050" y="1211825"/>
            <a:ext cx="50181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Camilla Gibbs</a:t>
            </a:r>
            <a:endParaRPr sz="4000">
              <a:latin typeface="Courgette"/>
              <a:ea typeface="Courgette"/>
              <a:cs typeface="Courgette"/>
              <a:sym typeface="Courgette"/>
            </a:endParaRPr>
          </a:p>
        </p:txBody>
      </p:sp>
      <p:sp>
        <p:nvSpPr>
          <p:cNvPr id="249" name="Google Shape;249;p38"/>
          <p:cNvSpPr txBox="1"/>
          <p:nvPr/>
        </p:nvSpPr>
        <p:spPr>
          <a:xfrm>
            <a:off x="742275" y="2236950"/>
            <a:ext cx="7630800" cy="169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a:solidFill>
                  <a:schemeClr val="dk1"/>
                </a:solidFill>
                <a:latin typeface="Century Gothic"/>
                <a:ea typeface="Century Gothic"/>
                <a:cs typeface="Century Gothic"/>
                <a:sym typeface="Century Gothic"/>
              </a:rPr>
              <a:t>When working with others, Camilla’s empathy, sensitivity, and approachable demeanor shines through. Due to Camilla’s interpersonal skills, she has had success in engaging with individuals that have been considered difficult to engage with by other professionals. </a:t>
            </a:r>
            <a:r>
              <a:rPr i="1" lang="en-GB">
                <a:solidFill>
                  <a:schemeClr val="dk1"/>
                </a:solidFill>
                <a:latin typeface="Century Gothic"/>
                <a:ea typeface="Century Gothic"/>
                <a:cs typeface="Century Gothic"/>
                <a:sym typeface="Century Gothic"/>
              </a:rPr>
              <a:t>Camilla is seen as a role model across Adult Social Care. Not only is she a go-to person for guidance and advice from others, but she is respected and admired due to her resilience and openness with others.  Camilla is an asset to our department, a true STAR, and gives Social Work a good name! </a:t>
            </a:r>
            <a:endParaRPr i="1">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8"/>
                                        </p:tgtEl>
                                        <p:attrNameLst>
                                          <p:attrName>style.visibility</p:attrName>
                                        </p:attrNameLst>
                                      </p:cBhvr>
                                      <p:to>
                                        <p:strVal val="visible"/>
                                      </p:to>
                                    </p:set>
                                    <p:anim calcmode="lin" valueType="num">
                                      <p:cBhvr additive="base">
                                        <p:cTn dur="1000"/>
                                        <p:tgtEl>
                                          <p:spTgt spid="24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1000"/>
                                        <p:tgtEl>
                                          <p:spTgt spid="2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p39"/>
          <p:cNvPicPr preferRelativeResize="0"/>
          <p:nvPr/>
        </p:nvPicPr>
        <p:blipFill>
          <a:blip r:embed="rId3">
            <a:alphaModFix/>
          </a:blip>
          <a:stretch>
            <a:fillRect/>
          </a:stretch>
        </p:blipFill>
        <p:spPr>
          <a:xfrm>
            <a:off x="676201" y="152400"/>
            <a:ext cx="8158845" cy="1179900"/>
          </a:xfrm>
          <a:prstGeom prst="rect">
            <a:avLst/>
          </a:prstGeom>
          <a:noFill/>
          <a:ln>
            <a:noFill/>
          </a:ln>
        </p:spPr>
      </p:pic>
      <p:sp>
        <p:nvSpPr>
          <p:cNvPr id="255" name="Google Shape;255;p39"/>
          <p:cNvSpPr txBox="1"/>
          <p:nvPr/>
        </p:nvSpPr>
        <p:spPr>
          <a:xfrm>
            <a:off x="2432050" y="1211825"/>
            <a:ext cx="50181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Mafereh</a:t>
            </a:r>
            <a:r>
              <a:rPr lang="en-GB" sz="4000">
                <a:latin typeface="Courgette"/>
                <a:ea typeface="Courgette"/>
                <a:cs typeface="Courgette"/>
                <a:sym typeface="Courgette"/>
              </a:rPr>
              <a:t> Kamara</a:t>
            </a:r>
            <a:endParaRPr sz="4000">
              <a:latin typeface="Courgette"/>
              <a:ea typeface="Courgette"/>
              <a:cs typeface="Courgette"/>
              <a:sym typeface="Courgette"/>
            </a:endParaRPr>
          </a:p>
        </p:txBody>
      </p:sp>
      <p:sp>
        <p:nvSpPr>
          <p:cNvPr id="256" name="Google Shape;256;p39"/>
          <p:cNvSpPr txBox="1"/>
          <p:nvPr/>
        </p:nvSpPr>
        <p:spPr>
          <a:xfrm>
            <a:off x="818475" y="2236950"/>
            <a:ext cx="7630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i="1"/>
          </a:p>
        </p:txBody>
      </p:sp>
      <p:sp>
        <p:nvSpPr>
          <p:cNvPr id="257" name="Google Shape;257;p39"/>
          <p:cNvSpPr txBox="1"/>
          <p:nvPr/>
        </p:nvSpPr>
        <p:spPr>
          <a:xfrm>
            <a:off x="1362975" y="2236950"/>
            <a:ext cx="6389400" cy="1877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a:solidFill>
                  <a:schemeClr val="dk1"/>
                </a:solidFill>
                <a:latin typeface="Century Gothic"/>
                <a:ea typeface="Century Gothic"/>
                <a:cs typeface="Century Gothic"/>
                <a:sym typeface="Century Gothic"/>
              </a:rPr>
              <a:t>She shows a strong sense of working in a solution focused manner, and supports other professionals and works collaboratively to achieve best outcomes for individuals. It is also nice to see the energy that her colleagues feels that she brings to the workforce, especially when things can be more difficult due to work pressures, changes following covid and as a result a workforce that needs to support one another and individuals’ wellbeing. </a:t>
            </a:r>
            <a:endParaRPr i="1">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12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5"/>
                                        </p:tgtEl>
                                        <p:attrNameLst>
                                          <p:attrName>style.visibility</p:attrName>
                                        </p:attrNameLst>
                                      </p:cBhvr>
                                      <p:to>
                                        <p:strVal val="visible"/>
                                      </p:to>
                                    </p:set>
                                    <p:anim calcmode="lin" valueType="num">
                                      <p:cBhvr additive="base">
                                        <p:cTn dur="1000"/>
                                        <p:tgtEl>
                                          <p:spTgt spid="25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1000"/>
                                        <p:tgtEl>
                                          <p:spTgt spid="2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40"/>
          <p:cNvPicPr preferRelativeResize="0"/>
          <p:nvPr/>
        </p:nvPicPr>
        <p:blipFill rotWithShape="1">
          <a:blip r:embed="rId3">
            <a:alphaModFix/>
          </a:blip>
          <a:srcRect b="11480" l="21719" r="17846" t="0"/>
          <a:stretch/>
        </p:blipFill>
        <p:spPr>
          <a:xfrm>
            <a:off x="0" y="161250"/>
            <a:ext cx="1416809" cy="1162200"/>
          </a:xfrm>
          <a:prstGeom prst="rect">
            <a:avLst/>
          </a:prstGeom>
          <a:noFill/>
          <a:ln>
            <a:noFill/>
          </a:ln>
        </p:spPr>
      </p:pic>
      <p:pic>
        <p:nvPicPr>
          <p:cNvPr id="263" name="Google Shape;263;p40"/>
          <p:cNvPicPr preferRelativeResize="0"/>
          <p:nvPr/>
        </p:nvPicPr>
        <p:blipFill rotWithShape="1">
          <a:blip r:embed="rId3">
            <a:alphaModFix/>
          </a:blip>
          <a:srcRect b="11480" l="21719" r="17846" t="0"/>
          <a:stretch/>
        </p:blipFill>
        <p:spPr>
          <a:xfrm>
            <a:off x="7782036" y="170900"/>
            <a:ext cx="1319640" cy="1082500"/>
          </a:xfrm>
          <a:prstGeom prst="rect">
            <a:avLst/>
          </a:prstGeom>
          <a:noFill/>
          <a:ln>
            <a:noFill/>
          </a:ln>
        </p:spPr>
      </p:pic>
      <p:pic>
        <p:nvPicPr>
          <p:cNvPr id="264" name="Google Shape;264;p40"/>
          <p:cNvPicPr preferRelativeResize="0"/>
          <p:nvPr/>
        </p:nvPicPr>
        <p:blipFill>
          <a:blip r:embed="rId4">
            <a:alphaModFix/>
          </a:blip>
          <a:stretch>
            <a:fillRect/>
          </a:stretch>
        </p:blipFill>
        <p:spPr>
          <a:xfrm>
            <a:off x="587676" y="152400"/>
            <a:ext cx="8158845" cy="1179900"/>
          </a:xfrm>
          <a:prstGeom prst="rect">
            <a:avLst/>
          </a:prstGeom>
          <a:noFill/>
          <a:ln>
            <a:noFill/>
          </a:ln>
        </p:spPr>
      </p:pic>
      <p:sp>
        <p:nvSpPr>
          <p:cNvPr id="265" name="Google Shape;265;p40"/>
          <p:cNvSpPr txBox="1"/>
          <p:nvPr/>
        </p:nvSpPr>
        <p:spPr>
          <a:xfrm>
            <a:off x="3194050" y="983225"/>
            <a:ext cx="50181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000">
                <a:latin typeface="Courgette"/>
                <a:ea typeface="Courgette"/>
                <a:cs typeface="Courgette"/>
                <a:sym typeface="Courgette"/>
              </a:rPr>
              <a:t>Bernita Fuwa</a:t>
            </a:r>
            <a:endParaRPr sz="4000">
              <a:latin typeface="Courgette"/>
              <a:ea typeface="Courgette"/>
              <a:cs typeface="Courgette"/>
              <a:sym typeface="Courgette"/>
            </a:endParaRPr>
          </a:p>
        </p:txBody>
      </p:sp>
      <p:sp>
        <p:nvSpPr>
          <p:cNvPr id="266" name="Google Shape;266;p40"/>
          <p:cNvSpPr txBox="1"/>
          <p:nvPr/>
        </p:nvSpPr>
        <p:spPr>
          <a:xfrm>
            <a:off x="801850" y="2603125"/>
            <a:ext cx="1319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t>Pic here</a:t>
            </a:r>
            <a:endParaRPr/>
          </a:p>
        </p:txBody>
      </p:sp>
      <p:sp>
        <p:nvSpPr>
          <p:cNvPr id="267" name="Google Shape;267;p40"/>
          <p:cNvSpPr txBox="1"/>
          <p:nvPr/>
        </p:nvSpPr>
        <p:spPr>
          <a:xfrm>
            <a:off x="2121550" y="1679525"/>
            <a:ext cx="7022400" cy="332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latin typeface="Century Gothic"/>
                <a:ea typeface="Century Gothic"/>
                <a:cs typeface="Century Gothic"/>
                <a:sym typeface="Century Gothic"/>
              </a:rPr>
              <a:t>This award is being posthumously awarded to Bernita’s team, in her memory. </a:t>
            </a:r>
            <a:r>
              <a:rPr lang="en-GB" sz="1200">
                <a:solidFill>
                  <a:schemeClr val="dk1"/>
                </a:solidFill>
                <a:latin typeface="Century Gothic"/>
                <a:ea typeface="Century Gothic"/>
                <a:cs typeface="Century Gothic"/>
                <a:sym typeface="Century Gothic"/>
              </a:rPr>
              <a:t>Bernita sadly passed away in September 2022, at the age of just 54.  </a:t>
            </a:r>
            <a:endParaRPr sz="12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12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rPr i="1" lang="en-GB" sz="1200">
                <a:solidFill>
                  <a:schemeClr val="dk1"/>
                </a:solidFill>
                <a:latin typeface="Century Gothic"/>
                <a:ea typeface="Century Gothic"/>
                <a:cs typeface="Century Gothic"/>
                <a:sym typeface="Century Gothic"/>
              </a:rPr>
              <a:t>“It was very apparent on hearing this very sad news of the impact Bernita had on the teams she had worked in and the local authority as a whole. Bernita was truly a team player, dedicated to the vulnerable people she supported and who became a confident and very competent social worker.  Bernita worked hard to improve the lives of the people she worked with and I believe that she did accomplish this. Bernita was beautiful inside and out and her core values of compassion, empathy, understanding, justice and equality emulated in all aspects of her work both with professionals and the people she served. Her patience and her calm and measured approach is both inspirational and serves to show the role model that she was for our profession.   </a:t>
            </a:r>
            <a:endParaRPr i="1" sz="12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i="1" sz="12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i="1" lang="en-GB" sz="1200">
                <a:solidFill>
                  <a:schemeClr val="dk1"/>
                </a:solidFill>
                <a:latin typeface="Century Gothic"/>
                <a:ea typeface="Century Gothic"/>
                <a:cs typeface="Century Gothic"/>
                <a:sym typeface="Century Gothic"/>
              </a:rPr>
              <a:t>We wish Bernita was with us to hear these words but we also know that she would be embarrassed as she was such a humble lady.  We would like her impact on social work and within Croydon recognized as she truly did make a huge impact on the lives she touched with her amazing qualities”.</a:t>
            </a:r>
            <a:endParaRPr i="1" sz="1200">
              <a:solidFill>
                <a:schemeClr val="dk1"/>
              </a:solidFill>
              <a:latin typeface="Century Gothic"/>
              <a:ea typeface="Century Gothic"/>
              <a:cs typeface="Century Gothic"/>
              <a:sym typeface="Century Gothic"/>
            </a:endParaRPr>
          </a:p>
        </p:txBody>
      </p:sp>
      <p:pic>
        <p:nvPicPr>
          <p:cNvPr id="268" name="Google Shape;268;p40"/>
          <p:cNvPicPr preferRelativeResize="0"/>
          <p:nvPr/>
        </p:nvPicPr>
        <p:blipFill rotWithShape="1">
          <a:blip r:embed="rId5">
            <a:alphaModFix/>
          </a:blip>
          <a:srcRect b="12848" l="12645" r="18255" t="7495"/>
          <a:stretch/>
        </p:blipFill>
        <p:spPr>
          <a:xfrm>
            <a:off x="169800" y="1493450"/>
            <a:ext cx="1834588" cy="3390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1000"/>
                                        <p:tgtEl>
                                          <p:spTgt spid="2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41"/>
          <p:cNvPicPr preferRelativeResize="0"/>
          <p:nvPr/>
        </p:nvPicPr>
        <p:blipFill rotWithShape="1">
          <a:blip r:embed="rId3">
            <a:alphaModFix amt="18000"/>
          </a:blip>
          <a:srcRect b="25564" l="-17517" r="24881" t="47624"/>
          <a:stretch/>
        </p:blipFill>
        <p:spPr>
          <a:xfrm>
            <a:off x="-2132850" y="1250925"/>
            <a:ext cx="11276850" cy="3918550"/>
          </a:xfrm>
          <a:prstGeom prst="rect">
            <a:avLst/>
          </a:prstGeom>
          <a:noFill/>
          <a:ln>
            <a:noFill/>
          </a:ln>
        </p:spPr>
      </p:pic>
      <p:pic>
        <p:nvPicPr>
          <p:cNvPr id="274" name="Google Shape;274;p41"/>
          <p:cNvPicPr preferRelativeResize="0"/>
          <p:nvPr/>
        </p:nvPicPr>
        <p:blipFill>
          <a:blip r:embed="rId4">
            <a:alphaModFix/>
          </a:blip>
          <a:stretch>
            <a:fillRect/>
          </a:stretch>
        </p:blipFill>
        <p:spPr>
          <a:xfrm>
            <a:off x="152400" y="333581"/>
            <a:ext cx="9144000" cy="666338"/>
          </a:xfrm>
          <a:prstGeom prst="rect">
            <a:avLst/>
          </a:prstGeom>
          <a:noFill/>
          <a:ln>
            <a:noFill/>
          </a:ln>
        </p:spPr>
      </p:pic>
      <p:sp>
        <p:nvSpPr>
          <p:cNvPr id="275" name="Google Shape;275;p41"/>
          <p:cNvSpPr txBox="1"/>
          <p:nvPr/>
        </p:nvSpPr>
        <p:spPr>
          <a:xfrm>
            <a:off x="4670600" y="3030448"/>
            <a:ext cx="38814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sz="4000">
                <a:solidFill>
                  <a:schemeClr val="dk1"/>
                </a:solidFill>
                <a:latin typeface="Courgette"/>
                <a:ea typeface="Courgette"/>
                <a:cs typeface="Courgette"/>
                <a:sym typeface="Courgette"/>
              </a:rPr>
              <a:t>Patrick Oderoha</a:t>
            </a:r>
            <a:endParaRPr sz="4000">
              <a:solidFill>
                <a:schemeClr val="dk1"/>
              </a:solidFill>
              <a:latin typeface="Courgette"/>
              <a:ea typeface="Courgette"/>
              <a:cs typeface="Courgette"/>
              <a:sym typeface="Courgette"/>
            </a:endParaRPr>
          </a:p>
          <a:p>
            <a:pPr indent="0" lvl="0" marL="0" rtl="0" algn="l">
              <a:spcBef>
                <a:spcPts val="0"/>
              </a:spcBef>
              <a:spcAft>
                <a:spcPts val="0"/>
              </a:spcAft>
              <a:buNone/>
            </a:pPr>
            <a:r>
              <a:t/>
            </a:r>
            <a:endParaRPr/>
          </a:p>
        </p:txBody>
      </p:sp>
      <p:sp>
        <p:nvSpPr>
          <p:cNvPr id="276" name="Google Shape;276;p41"/>
          <p:cNvSpPr txBox="1"/>
          <p:nvPr/>
        </p:nvSpPr>
        <p:spPr>
          <a:xfrm>
            <a:off x="152400" y="3337673"/>
            <a:ext cx="46956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sz="4000">
                <a:solidFill>
                  <a:schemeClr val="dk1"/>
                </a:solidFill>
                <a:latin typeface="Courgette"/>
                <a:ea typeface="Courgette"/>
                <a:cs typeface="Courgette"/>
                <a:sym typeface="Courgette"/>
              </a:rPr>
              <a:t>Wunmi Adeyeri</a:t>
            </a:r>
            <a:endParaRPr sz="4000">
              <a:solidFill>
                <a:schemeClr val="dk1"/>
              </a:solidFill>
              <a:latin typeface="Courgette"/>
              <a:ea typeface="Courgette"/>
              <a:cs typeface="Courgette"/>
              <a:sym typeface="Courgette"/>
            </a:endParaRPr>
          </a:p>
          <a:p>
            <a:pPr indent="0" lvl="0" marL="0" rtl="0" algn="l">
              <a:spcBef>
                <a:spcPts val="0"/>
              </a:spcBef>
              <a:spcAft>
                <a:spcPts val="0"/>
              </a:spcAft>
              <a:buNone/>
            </a:pPr>
            <a:r>
              <a:t/>
            </a:r>
            <a:endParaRPr/>
          </a:p>
        </p:txBody>
      </p:sp>
      <p:sp>
        <p:nvSpPr>
          <p:cNvPr id="277" name="Google Shape;277;p41"/>
          <p:cNvSpPr txBox="1"/>
          <p:nvPr/>
        </p:nvSpPr>
        <p:spPr>
          <a:xfrm>
            <a:off x="4187000" y="2014661"/>
            <a:ext cx="48486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sz="4000">
                <a:solidFill>
                  <a:schemeClr val="dk1"/>
                </a:solidFill>
                <a:latin typeface="Courgette"/>
                <a:ea typeface="Courgette"/>
                <a:cs typeface="Courgette"/>
                <a:sym typeface="Courgette"/>
              </a:rPr>
              <a:t>Masallah Bangura</a:t>
            </a:r>
            <a:endParaRPr sz="4000">
              <a:solidFill>
                <a:schemeClr val="dk1"/>
              </a:solidFill>
              <a:latin typeface="Courgette"/>
              <a:ea typeface="Courgette"/>
              <a:cs typeface="Courgette"/>
              <a:sym typeface="Courgette"/>
            </a:endParaRPr>
          </a:p>
          <a:p>
            <a:pPr indent="0" lvl="0" marL="0" rtl="0" algn="l">
              <a:spcBef>
                <a:spcPts val="0"/>
              </a:spcBef>
              <a:spcAft>
                <a:spcPts val="0"/>
              </a:spcAft>
              <a:buNone/>
            </a:pPr>
            <a:r>
              <a:t/>
            </a:r>
            <a:endParaRPr/>
          </a:p>
        </p:txBody>
      </p:sp>
      <p:sp>
        <p:nvSpPr>
          <p:cNvPr id="278" name="Google Shape;278;p41"/>
          <p:cNvSpPr txBox="1"/>
          <p:nvPr/>
        </p:nvSpPr>
        <p:spPr>
          <a:xfrm>
            <a:off x="0" y="2426075"/>
            <a:ext cx="44496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000">
              <a:latin typeface="Courgette"/>
              <a:ea typeface="Courgette"/>
              <a:cs typeface="Courgette"/>
              <a:sym typeface="Courgette"/>
            </a:endParaRPr>
          </a:p>
          <a:p>
            <a:pPr indent="0" lvl="0" marL="0" rtl="0" algn="l">
              <a:spcBef>
                <a:spcPts val="0"/>
              </a:spcBef>
              <a:spcAft>
                <a:spcPts val="0"/>
              </a:spcAft>
              <a:buNone/>
            </a:pPr>
            <a:r>
              <a:t/>
            </a:r>
            <a:endParaRPr sz="4000">
              <a:latin typeface="Courgette"/>
              <a:ea typeface="Courgette"/>
              <a:cs typeface="Courgette"/>
              <a:sym typeface="Courgette"/>
            </a:endParaRPr>
          </a:p>
          <a:p>
            <a:pPr indent="0" lvl="0" marL="0" rtl="0" algn="l">
              <a:spcBef>
                <a:spcPts val="0"/>
              </a:spcBef>
              <a:spcAft>
                <a:spcPts val="0"/>
              </a:spcAft>
              <a:buNone/>
            </a:pPr>
            <a:r>
              <a:t/>
            </a:r>
            <a:endParaRPr sz="4000">
              <a:latin typeface="Courgette"/>
              <a:ea typeface="Courgette"/>
              <a:cs typeface="Courgette"/>
              <a:sym typeface="Courgette"/>
            </a:endParaRPr>
          </a:p>
        </p:txBody>
      </p:sp>
      <p:sp>
        <p:nvSpPr>
          <p:cNvPr id="279" name="Google Shape;279;p41"/>
          <p:cNvSpPr txBox="1"/>
          <p:nvPr/>
        </p:nvSpPr>
        <p:spPr>
          <a:xfrm>
            <a:off x="959192" y="1402950"/>
            <a:ext cx="4449600" cy="62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4000">
                <a:solidFill>
                  <a:schemeClr val="dk1"/>
                </a:solidFill>
                <a:latin typeface="Courgette"/>
                <a:ea typeface="Courgette"/>
                <a:cs typeface="Courgette"/>
                <a:sym typeface="Courgette"/>
              </a:rPr>
              <a:t>Tawakalitu Ahmed</a:t>
            </a:r>
            <a:endParaRPr sz="4000">
              <a:solidFill>
                <a:schemeClr val="dk1"/>
              </a:solidFill>
              <a:latin typeface="Courgette"/>
              <a:ea typeface="Courgette"/>
              <a:cs typeface="Courgette"/>
              <a:sym typeface="Courgette"/>
            </a:endParaRPr>
          </a:p>
          <a:p>
            <a:pPr indent="0" lvl="0" marL="0" rtl="0" algn="ctr">
              <a:spcBef>
                <a:spcPts val="0"/>
              </a:spcBef>
              <a:spcAft>
                <a:spcPts val="0"/>
              </a:spcAft>
              <a:buNone/>
            </a:pPr>
            <a:r>
              <a:t/>
            </a:r>
            <a:endParaRPr sz="4000">
              <a:latin typeface="Courgette"/>
              <a:ea typeface="Courgette"/>
              <a:cs typeface="Courgette"/>
              <a:sym typeface="Courgette"/>
            </a:endParaRPr>
          </a:p>
          <a:p>
            <a:pPr indent="0" lvl="0" marL="0" rtl="0" algn="ctr">
              <a:spcBef>
                <a:spcPts val="0"/>
              </a:spcBef>
              <a:spcAft>
                <a:spcPts val="0"/>
              </a:spcAft>
              <a:buNone/>
            </a:pPr>
            <a:r>
              <a:t/>
            </a:r>
            <a:endParaRPr sz="4000">
              <a:latin typeface="Courgette"/>
              <a:ea typeface="Courgette"/>
              <a:cs typeface="Courgette"/>
              <a:sym typeface="Courgette"/>
            </a:endParaRPr>
          </a:p>
          <a:p>
            <a:pPr indent="0" lvl="0" marL="0" rtl="0" algn="ctr">
              <a:spcBef>
                <a:spcPts val="0"/>
              </a:spcBef>
              <a:spcAft>
                <a:spcPts val="0"/>
              </a:spcAft>
              <a:buNone/>
            </a:pPr>
            <a:r>
              <a:t/>
            </a:r>
            <a:endParaRPr sz="4000">
              <a:solidFill>
                <a:schemeClr val="dk1"/>
              </a:solidFill>
              <a:latin typeface="Courgette"/>
              <a:ea typeface="Courgette"/>
              <a:cs typeface="Courgette"/>
              <a:sym typeface="Courgette"/>
            </a:endParaRPr>
          </a:p>
          <a:p>
            <a:pPr indent="0" lvl="0" marL="0" rtl="0" algn="ctr">
              <a:spcBef>
                <a:spcPts val="0"/>
              </a:spcBef>
              <a:spcAft>
                <a:spcPts val="0"/>
              </a:spcAft>
              <a:buNone/>
            </a:pPr>
            <a:r>
              <a:t/>
            </a:r>
            <a:endParaRPr sz="4000">
              <a:latin typeface="Courgette"/>
              <a:ea typeface="Courgette"/>
              <a:cs typeface="Courgette"/>
              <a:sym typeface="Courgette"/>
            </a:endParaRPr>
          </a:p>
          <a:p>
            <a:pPr indent="0" lvl="0" marL="0" rtl="0" algn="ctr">
              <a:spcBef>
                <a:spcPts val="0"/>
              </a:spcBef>
              <a:spcAft>
                <a:spcPts val="0"/>
              </a:spcAft>
              <a:buNone/>
            </a:pPr>
            <a:r>
              <a:t/>
            </a:r>
            <a:endParaRPr sz="4000">
              <a:latin typeface="Courgette"/>
              <a:ea typeface="Courgette"/>
              <a:cs typeface="Courgette"/>
              <a:sym typeface="Courgette"/>
            </a:endParaRPr>
          </a:p>
        </p:txBody>
      </p:sp>
      <p:sp>
        <p:nvSpPr>
          <p:cNvPr id="280" name="Google Shape;280;p41"/>
          <p:cNvSpPr txBox="1"/>
          <p:nvPr/>
        </p:nvSpPr>
        <p:spPr>
          <a:xfrm>
            <a:off x="-935400" y="2228225"/>
            <a:ext cx="55074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sz="4000">
                <a:solidFill>
                  <a:schemeClr val="dk1"/>
                </a:solidFill>
                <a:latin typeface="Courgette"/>
                <a:ea typeface="Courgette"/>
                <a:cs typeface="Courgette"/>
                <a:sym typeface="Courgette"/>
              </a:rPr>
              <a:t>Edith Ezekwe</a:t>
            </a:r>
            <a:endParaRPr sz="4000">
              <a:solidFill>
                <a:schemeClr val="dk1"/>
              </a:solidFill>
              <a:latin typeface="Courgette"/>
              <a:ea typeface="Courgette"/>
              <a:cs typeface="Courgette"/>
              <a:sym typeface="Courgette"/>
            </a:endParaRPr>
          </a:p>
          <a:p>
            <a:pPr indent="0" lvl="0" marL="0" rtl="0" algn="l">
              <a:spcBef>
                <a:spcPts val="0"/>
              </a:spcBef>
              <a:spcAft>
                <a:spcPts val="0"/>
              </a:spcAft>
              <a:buNone/>
            </a:pPr>
            <a:r>
              <a:t/>
            </a:r>
            <a:endParaRPr/>
          </a:p>
        </p:txBody>
      </p:sp>
      <p:sp>
        <p:nvSpPr>
          <p:cNvPr id="281" name="Google Shape;281;p41"/>
          <p:cNvSpPr txBox="1"/>
          <p:nvPr/>
        </p:nvSpPr>
        <p:spPr>
          <a:xfrm>
            <a:off x="3765400" y="4270150"/>
            <a:ext cx="40173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4000">
                <a:latin typeface="Courgette"/>
                <a:ea typeface="Courgette"/>
                <a:cs typeface="Courgette"/>
                <a:sym typeface="Courgette"/>
              </a:rPr>
              <a:t>Joanna Gorska</a:t>
            </a:r>
            <a:endParaRPr sz="4000">
              <a:latin typeface="Courgette"/>
              <a:ea typeface="Courgette"/>
              <a:cs typeface="Courgette"/>
              <a:sym typeface="Courgett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1000"/>
                                        <p:tgtEl>
                                          <p:spTgt spid="2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1000"/>
                                        <p:tgtEl>
                                          <p:spTgt spid="2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gtEl>
                                        <p:attrNameLst>
                                          <p:attrName>style.visibility</p:attrName>
                                        </p:attrNameLst>
                                      </p:cBhvr>
                                      <p:to>
                                        <p:strVal val="visible"/>
                                      </p:to>
                                    </p:set>
                                    <p:animEffect filter="fade" transition="in">
                                      <p:cBhvr>
                                        <p:cTn dur="1000"/>
                                        <p:tgtEl>
                                          <p:spTgt spid="2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1000"/>
                                        <p:tgtEl>
                                          <p:spTgt spid="2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1000"/>
                                        <p:tgtEl>
                                          <p:spTgt spid="2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42"/>
          <p:cNvPicPr preferRelativeResize="0"/>
          <p:nvPr/>
        </p:nvPicPr>
        <p:blipFill rotWithShape="1">
          <a:blip r:embed="rId3">
            <a:alphaModFix amt="18000"/>
          </a:blip>
          <a:srcRect b="25564" l="-17517" r="24881" t="47624"/>
          <a:stretch/>
        </p:blipFill>
        <p:spPr>
          <a:xfrm>
            <a:off x="-2132850" y="2247900"/>
            <a:ext cx="11276850" cy="2895600"/>
          </a:xfrm>
          <a:prstGeom prst="rect">
            <a:avLst/>
          </a:prstGeom>
          <a:noFill/>
          <a:ln>
            <a:noFill/>
          </a:ln>
        </p:spPr>
      </p:pic>
      <p:pic>
        <p:nvPicPr>
          <p:cNvPr id="287" name="Google Shape;287;p42"/>
          <p:cNvPicPr preferRelativeResize="0"/>
          <p:nvPr/>
        </p:nvPicPr>
        <p:blipFill>
          <a:blip r:embed="rId4">
            <a:alphaModFix/>
          </a:blip>
          <a:stretch>
            <a:fillRect/>
          </a:stretch>
        </p:blipFill>
        <p:spPr>
          <a:xfrm>
            <a:off x="1580900" y="523300"/>
            <a:ext cx="5908276" cy="993375"/>
          </a:xfrm>
          <a:prstGeom prst="rect">
            <a:avLst/>
          </a:prstGeom>
          <a:noFill/>
          <a:ln>
            <a:noFill/>
          </a:ln>
        </p:spPr>
      </p:pic>
      <p:sp>
        <p:nvSpPr>
          <p:cNvPr id="288" name="Google Shape;288;p42"/>
          <p:cNvSpPr txBox="1"/>
          <p:nvPr/>
        </p:nvSpPr>
        <p:spPr>
          <a:xfrm>
            <a:off x="631225" y="2424975"/>
            <a:ext cx="7830900" cy="258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en-GB" sz="2000">
                <a:solidFill>
                  <a:srgbClr val="0000FF"/>
                </a:solidFill>
                <a:latin typeface="Century Gothic"/>
                <a:ea typeface="Century Gothic"/>
                <a:cs typeface="Century Gothic"/>
                <a:sym typeface="Century Gothic"/>
              </a:rPr>
              <a:t>Congratulations</a:t>
            </a:r>
            <a:r>
              <a:rPr i="1" lang="en-GB" sz="2000">
                <a:latin typeface="Century Gothic"/>
                <a:ea typeface="Century Gothic"/>
                <a:cs typeface="Century Gothic"/>
                <a:sym typeface="Century Gothic"/>
              </a:rPr>
              <a:t> to everyone who was nominated for an award.</a:t>
            </a:r>
            <a:endParaRPr i="1" sz="2000">
              <a:latin typeface="Century Gothic"/>
              <a:ea typeface="Century Gothic"/>
              <a:cs typeface="Century Gothic"/>
              <a:sym typeface="Century Gothic"/>
            </a:endParaRPr>
          </a:p>
          <a:p>
            <a:pPr indent="0" lvl="0" marL="0" rtl="0" algn="ctr">
              <a:spcBef>
                <a:spcPts val="0"/>
              </a:spcBef>
              <a:spcAft>
                <a:spcPts val="0"/>
              </a:spcAft>
              <a:buNone/>
            </a:pPr>
            <a:r>
              <a:t/>
            </a:r>
            <a:endParaRPr i="1" sz="2000">
              <a:latin typeface="Century Gothic"/>
              <a:ea typeface="Century Gothic"/>
              <a:cs typeface="Century Gothic"/>
              <a:sym typeface="Century Gothic"/>
            </a:endParaRPr>
          </a:p>
          <a:p>
            <a:pPr indent="0" lvl="0" marL="0" rtl="0" algn="ctr">
              <a:spcBef>
                <a:spcPts val="0"/>
              </a:spcBef>
              <a:spcAft>
                <a:spcPts val="0"/>
              </a:spcAft>
              <a:buNone/>
            </a:pPr>
            <a:r>
              <a:rPr b="1" i="1" lang="en-GB" sz="2000">
                <a:solidFill>
                  <a:srgbClr val="E69138"/>
                </a:solidFill>
                <a:latin typeface="Century Gothic"/>
                <a:ea typeface="Century Gothic"/>
                <a:cs typeface="Century Gothic"/>
                <a:sym typeface="Century Gothic"/>
              </a:rPr>
              <a:t>Thank you</a:t>
            </a:r>
            <a:r>
              <a:rPr i="1" lang="en-GB" sz="2000">
                <a:latin typeface="Century Gothic"/>
                <a:ea typeface="Century Gothic"/>
                <a:cs typeface="Century Gothic"/>
                <a:sym typeface="Century Gothic"/>
              </a:rPr>
              <a:t> to those who put forward nominations and our fabulous shortlisting teams.</a:t>
            </a:r>
            <a:endParaRPr i="1" sz="2000">
              <a:latin typeface="Century Gothic"/>
              <a:ea typeface="Century Gothic"/>
              <a:cs typeface="Century Gothic"/>
              <a:sym typeface="Century Gothic"/>
            </a:endParaRPr>
          </a:p>
          <a:p>
            <a:pPr indent="0" lvl="0" marL="0" rtl="0" algn="ctr">
              <a:spcBef>
                <a:spcPts val="0"/>
              </a:spcBef>
              <a:spcAft>
                <a:spcPts val="0"/>
              </a:spcAft>
              <a:buNone/>
            </a:pPr>
            <a:r>
              <a:t/>
            </a:r>
            <a:endParaRPr i="1" sz="2000">
              <a:latin typeface="Century Gothic"/>
              <a:ea typeface="Century Gothic"/>
              <a:cs typeface="Century Gothic"/>
              <a:sym typeface="Century Gothic"/>
            </a:endParaRPr>
          </a:p>
          <a:p>
            <a:pPr indent="457200" lvl="0" marL="0" rtl="0" algn="l">
              <a:spcBef>
                <a:spcPts val="0"/>
              </a:spcBef>
              <a:spcAft>
                <a:spcPts val="0"/>
              </a:spcAft>
              <a:buNone/>
            </a:pPr>
            <a:r>
              <a:rPr i="1" lang="en-GB" sz="2000">
                <a:latin typeface="Century Gothic"/>
                <a:ea typeface="Century Gothic"/>
                <a:cs typeface="Century Gothic"/>
                <a:sym typeface="Century Gothic"/>
              </a:rPr>
              <a:t>And </a:t>
            </a:r>
            <a:r>
              <a:rPr b="1" i="1" lang="en-GB" sz="2000">
                <a:solidFill>
                  <a:srgbClr val="38761D"/>
                </a:solidFill>
                <a:latin typeface="Century Gothic"/>
                <a:ea typeface="Century Gothic"/>
                <a:cs typeface="Century Gothic"/>
                <a:sym typeface="Century Gothic"/>
              </a:rPr>
              <a:t>Thank You</a:t>
            </a:r>
            <a:r>
              <a:rPr i="1" lang="en-GB" sz="2000">
                <a:latin typeface="Century Gothic"/>
                <a:ea typeface="Century Gothic"/>
                <a:cs typeface="Century Gothic"/>
                <a:sym typeface="Century Gothic"/>
              </a:rPr>
              <a:t> to </a:t>
            </a:r>
            <a:r>
              <a:rPr b="1" i="1" lang="en-GB" sz="2000">
                <a:solidFill>
                  <a:srgbClr val="CC0000"/>
                </a:solidFill>
                <a:latin typeface="Century Gothic"/>
                <a:ea typeface="Century Gothic"/>
                <a:cs typeface="Century Gothic"/>
                <a:sym typeface="Century Gothic"/>
              </a:rPr>
              <a:t>all of you</a:t>
            </a:r>
            <a:r>
              <a:rPr i="1" lang="en-GB" sz="2000">
                <a:latin typeface="Century Gothic"/>
                <a:ea typeface="Century Gothic"/>
                <a:cs typeface="Century Gothic"/>
                <a:sym typeface="Century Gothic"/>
              </a:rPr>
              <a:t> for all your hard work this year!</a:t>
            </a:r>
            <a:endParaRPr i="1" sz="2000">
              <a:latin typeface="Century Gothic"/>
              <a:ea typeface="Century Gothic"/>
              <a:cs typeface="Century Gothic"/>
              <a:sym typeface="Century Gothic"/>
            </a:endParaRPr>
          </a:p>
          <a:p>
            <a:pPr indent="0" lvl="0" marL="0" rtl="0" algn="ctr">
              <a:spcBef>
                <a:spcPts val="0"/>
              </a:spcBef>
              <a:spcAft>
                <a:spcPts val="0"/>
              </a:spcAft>
              <a:buNone/>
            </a:pPr>
            <a:r>
              <a:t/>
            </a:r>
            <a:endParaRPr i="1" sz="2200">
              <a:latin typeface="Century Gothic"/>
              <a:ea typeface="Century Gothic"/>
              <a:cs typeface="Century Gothic"/>
              <a:sym typeface="Century Gothic"/>
            </a:endParaRPr>
          </a:p>
          <a:p>
            <a:pPr indent="0" lvl="0" marL="0" rtl="0" algn="ctr">
              <a:spcBef>
                <a:spcPts val="0"/>
              </a:spcBef>
              <a:spcAft>
                <a:spcPts val="0"/>
              </a:spcAft>
              <a:buNone/>
            </a:pPr>
            <a:r>
              <a:t/>
            </a:r>
            <a:endParaRPr i="1" sz="2200">
              <a:latin typeface="Century Gothic"/>
              <a:ea typeface="Century Gothic"/>
              <a:cs typeface="Century Gothic"/>
              <a:sym typeface="Century Gothic"/>
            </a:endParaRPr>
          </a:p>
          <a:p>
            <a:pPr indent="0" lvl="0" marL="0" rtl="0" algn="ctr">
              <a:spcBef>
                <a:spcPts val="0"/>
              </a:spcBef>
              <a:spcAft>
                <a:spcPts val="0"/>
              </a:spcAft>
              <a:buNone/>
            </a:pPr>
            <a:r>
              <a:t/>
            </a:r>
            <a:endParaRPr i="1" sz="2200">
              <a:latin typeface="Century Gothic"/>
              <a:ea typeface="Century Gothic"/>
              <a:cs typeface="Century Gothic"/>
              <a:sym typeface="Century Gothic"/>
            </a:endParaRPr>
          </a:p>
        </p:txBody>
      </p:sp>
      <p:pic>
        <p:nvPicPr>
          <p:cNvPr id="289" name="Google Shape;289;p42"/>
          <p:cNvPicPr preferRelativeResize="0"/>
          <p:nvPr/>
        </p:nvPicPr>
        <p:blipFill rotWithShape="1">
          <a:blip r:embed="rId5">
            <a:alphaModFix/>
          </a:blip>
          <a:srcRect b="0" l="28484" r="0" t="0"/>
          <a:stretch/>
        </p:blipFill>
        <p:spPr>
          <a:xfrm>
            <a:off x="7544550" y="142300"/>
            <a:ext cx="1370100" cy="1915788"/>
          </a:xfrm>
          <a:prstGeom prst="rect">
            <a:avLst/>
          </a:prstGeom>
          <a:noFill/>
          <a:ln>
            <a:noFill/>
          </a:ln>
        </p:spPr>
      </p:pic>
      <p:pic>
        <p:nvPicPr>
          <p:cNvPr id="290" name="Google Shape;290;p42"/>
          <p:cNvPicPr preferRelativeResize="0"/>
          <p:nvPr/>
        </p:nvPicPr>
        <p:blipFill rotWithShape="1">
          <a:blip r:embed="rId5">
            <a:alphaModFix/>
          </a:blip>
          <a:srcRect b="0" l="28484" r="0" t="0"/>
          <a:stretch/>
        </p:blipFill>
        <p:spPr>
          <a:xfrm>
            <a:off x="229350" y="142300"/>
            <a:ext cx="1370100" cy="191578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43"/>
          <p:cNvPicPr preferRelativeResize="0"/>
          <p:nvPr/>
        </p:nvPicPr>
        <p:blipFill rotWithShape="1">
          <a:blip r:embed="rId3">
            <a:alphaModFix amt="18000"/>
          </a:blip>
          <a:srcRect b="25564" l="-17517" r="24881" t="47624"/>
          <a:stretch/>
        </p:blipFill>
        <p:spPr>
          <a:xfrm>
            <a:off x="-2132850" y="2247900"/>
            <a:ext cx="11276850" cy="2895600"/>
          </a:xfrm>
          <a:prstGeom prst="rect">
            <a:avLst/>
          </a:prstGeom>
          <a:noFill/>
          <a:ln>
            <a:noFill/>
          </a:ln>
        </p:spPr>
      </p:pic>
      <p:pic>
        <p:nvPicPr>
          <p:cNvPr id="296" name="Google Shape;296;p43"/>
          <p:cNvPicPr preferRelativeResize="0"/>
          <p:nvPr/>
        </p:nvPicPr>
        <p:blipFill>
          <a:blip r:embed="rId4">
            <a:alphaModFix/>
          </a:blip>
          <a:stretch>
            <a:fillRect/>
          </a:stretch>
        </p:blipFill>
        <p:spPr>
          <a:xfrm>
            <a:off x="1580900" y="523300"/>
            <a:ext cx="5908276" cy="993375"/>
          </a:xfrm>
          <a:prstGeom prst="rect">
            <a:avLst/>
          </a:prstGeom>
          <a:noFill/>
          <a:ln>
            <a:noFill/>
          </a:ln>
        </p:spPr>
      </p:pic>
      <p:sp>
        <p:nvSpPr>
          <p:cNvPr id="297" name="Google Shape;297;p43"/>
          <p:cNvSpPr txBox="1"/>
          <p:nvPr/>
        </p:nvSpPr>
        <p:spPr>
          <a:xfrm>
            <a:off x="631225" y="2424975"/>
            <a:ext cx="7830900" cy="258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en-GB" sz="2400">
                <a:solidFill>
                  <a:srgbClr val="0000FF"/>
                </a:solidFill>
                <a:latin typeface="Century Gothic"/>
                <a:ea typeface="Century Gothic"/>
                <a:cs typeface="Century Gothic"/>
                <a:sym typeface="Century Gothic"/>
              </a:rPr>
              <a:t>Thank you all for coming to join in with these celebrations. We hope you have enjoyed the morning and go back to work </a:t>
            </a:r>
            <a:r>
              <a:rPr b="1" i="1" lang="en-GB" sz="2400">
                <a:solidFill>
                  <a:srgbClr val="0000FF"/>
                </a:solidFill>
                <a:latin typeface="Century Gothic"/>
                <a:ea typeface="Century Gothic"/>
                <a:cs typeface="Century Gothic"/>
                <a:sym typeface="Century Gothic"/>
              </a:rPr>
              <a:t>feeling</a:t>
            </a:r>
            <a:r>
              <a:rPr b="1" i="1" lang="en-GB" sz="2400">
                <a:solidFill>
                  <a:srgbClr val="0000FF"/>
                </a:solidFill>
                <a:latin typeface="Century Gothic"/>
                <a:ea typeface="Century Gothic"/>
                <a:cs typeface="Century Gothic"/>
                <a:sym typeface="Century Gothic"/>
              </a:rPr>
              <a:t> on </a:t>
            </a:r>
            <a:endParaRPr b="1" i="1" sz="2400">
              <a:solidFill>
                <a:srgbClr val="0000FF"/>
              </a:solidFill>
              <a:latin typeface="Century Gothic"/>
              <a:ea typeface="Century Gothic"/>
              <a:cs typeface="Century Gothic"/>
              <a:sym typeface="Century Gothic"/>
            </a:endParaRPr>
          </a:p>
          <a:p>
            <a:pPr indent="0" lvl="0" marL="0" rtl="0" algn="ctr">
              <a:spcBef>
                <a:spcPts val="0"/>
              </a:spcBef>
              <a:spcAft>
                <a:spcPts val="0"/>
              </a:spcAft>
              <a:buNone/>
            </a:pPr>
            <a:r>
              <a:rPr b="1" i="1" lang="en-GB" sz="2400">
                <a:solidFill>
                  <a:srgbClr val="0000FF"/>
                </a:solidFill>
                <a:latin typeface="Century Gothic"/>
                <a:ea typeface="Century Gothic"/>
                <a:cs typeface="Century Gothic"/>
                <a:sym typeface="Century Gothic"/>
              </a:rPr>
              <a:t>‘top of the world’! </a:t>
            </a:r>
            <a:endParaRPr i="1" sz="2600">
              <a:latin typeface="Century Gothic"/>
              <a:ea typeface="Century Gothic"/>
              <a:cs typeface="Century Gothic"/>
              <a:sym typeface="Century Gothic"/>
            </a:endParaRPr>
          </a:p>
          <a:p>
            <a:pPr indent="0" lvl="0" marL="0" rtl="0" algn="ctr">
              <a:spcBef>
                <a:spcPts val="0"/>
              </a:spcBef>
              <a:spcAft>
                <a:spcPts val="0"/>
              </a:spcAft>
              <a:buNone/>
            </a:pPr>
            <a:r>
              <a:t/>
            </a:r>
            <a:endParaRPr i="1" sz="2200">
              <a:latin typeface="Century Gothic"/>
              <a:ea typeface="Century Gothic"/>
              <a:cs typeface="Century Gothic"/>
              <a:sym typeface="Century Gothic"/>
            </a:endParaRPr>
          </a:p>
          <a:p>
            <a:pPr indent="0" lvl="0" marL="0" rtl="0" algn="ctr">
              <a:spcBef>
                <a:spcPts val="0"/>
              </a:spcBef>
              <a:spcAft>
                <a:spcPts val="0"/>
              </a:spcAft>
              <a:buNone/>
            </a:pPr>
            <a:r>
              <a:t/>
            </a:r>
            <a:endParaRPr i="1" sz="2200">
              <a:latin typeface="Century Gothic"/>
              <a:ea typeface="Century Gothic"/>
              <a:cs typeface="Century Gothic"/>
              <a:sym typeface="Century Gothic"/>
            </a:endParaRPr>
          </a:p>
        </p:txBody>
      </p:sp>
      <p:pic>
        <p:nvPicPr>
          <p:cNvPr id="298" name="Google Shape;298;p43"/>
          <p:cNvPicPr preferRelativeResize="0"/>
          <p:nvPr/>
        </p:nvPicPr>
        <p:blipFill rotWithShape="1">
          <a:blip r:embed="rId5">
            <a:alphaModFix/>
          </a:blip>
          <a:srcRect b="0" l="28484" r="0" t="0"/>
          <a:stretch/>
        </p:blipFill>
        <p:spPr>
          <a:xfrm>
            <a:off x="7544550" y="142300"/>
            <a:ext cx="1370100" cy="1915788"/>
          </a:xfrm>
          <a:prstGeom prst="rect">
            <a:avLst/>
          </a:prstGeom>
          <a:noFill/>
          <a:ln>
            <a:noFill/>
          </a:ln>
        </p:spPr>
      </p:pic>
      <p:pic>
        <p:nvPicPr>
          <p:cNvPr id="299" name="Google Shape;299;p43"/>
          <p:cNvPicPr preferRelativeResize="0"/>
          <p:nvPr/>
        </p:nvPicPr>
        <p:blipFill rotWithShape="1">
          <a:blip r:embed="rId5">
            <a:alphaModFix/>
          </a:blip>
          <a:srcRect b="0" l="28484" r="0" t="0"/>
          <a:stretch/>
        </p:blipFill>
        <p:spPr>
          <a:xfrm>
            <a:off x="229350" y="142300"/>
            <a:ext cx="1370100" cy="1915788"/>
          </a:xfrm>
          <a:prstGeom prst="rect">
            <a:avLst/>
          </a:prstGeom>
          <a:noFill/>
          <a:ln>
            <a:noFill/>
          </a:ln>
        </p:spPr>
      </p:pic>
      <p:pic>
        <p:nvPicPr>
          <p:cNvPr descr="Listen to “Night Visions (Expanded Edition)” out now: https://ImagineDragons.lnk.to/NV10&#10;Listen to “Mercury - Acts 1 &amp; 2” out now: https://ImagineDragons.lnk.to/Mercury &#10;Shop new Imagine Dragons merch: https://ImagineDragons.lnk.to/Merch &#10;Catch Imagine Dragons on tour: http://ImagineDragonsmusic.com/Tour&#10;&#10;Directed by: Matt Eastin and Corey Fox&#10;&#10;Follow Imagine Dragons:&#10; &#10;Facebook: https://ImagineDragons.lnk.to/Facebook&#10;Twitter: https://ImagineDragons.lnk.to/Twitter&#10;Instagram: https://ImagineDragons.lnk.to/Instagram&#10;TikTok: https://ImagineDragons.lnk.to/TikTok&#10;Sign up for email updates: https://ImagineDragons.lnk.to/EmailList&#10;&#10;#ImagineDragons #OnTopOfTheWorld #NightVisions10&#10;&#10;Music video by Imagine Dragons performing On Top Of The World. (C) 2013 KIDinaKORNER/Interscope Records" id="300" name="Google Shape;300;p43" title="Imagine Dragons - On Top Of The World (Official Music Video)">
            <a:hlinkClick r:id="rId6"/>
          </p:cNvPr>
          <p:cNvPicPr preferRelativeResize="0"/>
          <p:nvPr/>
        </p:nvPicPr>
        <p:blipFill>
          <a:blip r:embed="rId7">
            <a:alphaModFix/>
          </a:blip>
          <a:stretch>
            <a:fillRect/>
          </a:stretch>
        </p:blipFill>
        <p:spPr>
          <a:xfrm>
            <a:off x="126125" y="4782250"/>
            <a:ext cx="389700" cy="292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0"/>
                                        </p:tgtEl>
                                        <p:attrNameLst>
                                          <p:attrName>style.visibility</p:attrName>
                                        </p:attrNameLst>
                                      </p:cBhvr>
                                      <p:to>
                                        <p:strVal val="visible"/>
                                      </p:to>
                                    </p:set>
                                    <p:animEffect filter="fade" transition="in">
                                      <p:cBhvr>
                                        <p:cTn dur="1000"/>
                                        <p:tgtEl>
                                          <p:spTgt spid="3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